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4" r:id="rId2"/>
    <p:sldMasterId id="2147483672" r:id="rId3"/>
    <p:sldMasterId id="2147483679" r:id="rId4"/>
  </p:sldMasterIdLst>
  <p:notesMasterIdLst>
    <p:notesMasterId r:id="rId23"/>
  </p:notesMasterIdLst>
  <p:sldIdLst>
    <p:sldId id="256" r:id="rId5"/>
    <p:sldId id="260" r:id="rId6"/>
    <p:sldId id="257" r:id="rId7"/>
    <p:sldId id="258" r:id="rId8"/>
    <p:sldId id="259" r:id="rId9"/>
    <p:sldId id="261" r:id="rId10"/>
    <p:sldId id="271" r:id="rId11"/>
    <p:sldId id="273" r:id="rId12"/>
    <p:sldId id="272" r:id="rId13"/>
    <p:sldId id="263" r:id="rId14"/>
    <p:sldId id="262" r:id="rId15"/>
    <p:sldId id="264" r:id="rId16"/>
    <p:sldId id="265" r:id="rId17"/>
    <p:sldId id="266" r:id="rId18"/>
    <p:sldId id="267" r:id="rId19"/>
    <p:sldId id="268" r:id="rId20"/>
    <p:sldId id="269" r:id="rId21"/>
    <p:sldId id="270"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8C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98" autoAdjust="0"/>
    <p:restoredTop sz="84061" autoAdjust="0"/>
  </p:normalViewPr>
  <p:slideViewPr>
    <p:cSldViewPr snapToGrid="0">
      <p:cViewPr varScale="1">
        <p:scale>
          <a:sx n="73" d="100"/>
          <a:sy n="73" d="100"/>
        </p:scale>
        <p:origin x="667" y="67"/>
      </p:cViewPr>
      <p:guideLst/>
    </p:cSldViewPr>
  </p:slideViewPr>
  <p:notesTextViewPr>
    <p:cViewPr>
      <p:scale>
        <a:sx n="1" d="1"/>
        <a:sy n="1" d="1"/>
      </p:scale>
      <p:origin x="0" y="0"/>
    </p:cViewPr>
  </p:notesTextViewPr>
  <p:sorterViewPr>
    <p:cViewPr>
      <p:scale>
        <a:sx n="100" d="100"/>
        <a:sy n="100" d="100"/>
      </p:scale>
      <p:origin x="0" y="-235"/>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590A6D-55B7-4226-ADAA-D617F472874E}" type="datetimeFigureOut">
              <a:rPr lang="en-US" smtClean="0"/>
              <a:t>3/14/2018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76B6866-05D0-4131-B7B2-F7D9206283FC}" type="slidenum">
              <a:rPr lang="en-US" smtClean="0"/>
              <a:t>‹#›</a:t>
            </a:fld>
            <a:endParaRPr lang="en-US"/>
          </a:p>
        </p:txBody>
      </p:sp>
    </p:spTree>
    <p:extLst>
      <p:ext uri="{BB962C8B-B14F-4D97-AF65-F5344CB8AC3E}">
        <p14:creationId xmlns:p14="http://schemas.microsoft.com/office/powerpoint/2010/main" val="35946910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By</a:t>
            </a:r>
            <a:r>
              <a:rPr lang="en-US" baseline="0" dirty="0"/>
              <a:t> the end of this lesson, these are the things you will be expected to know.</a:t>
            </a:r>
            <a:endParaRPr lang="en-US" dirty="0"/>
          </a:p>
        </p:txBody>
      </p:sp>
      <p:sp>
        <p:nvSpPr>
          <p:cNvPr id="4" name="Slide Number Placeholder 3"/>
          <p:cNvSpPr>
            <a:spLocks noGrp="1"/>
          </p:cNvSpPr>
          <p:nvPr>
            <p:ph type="sldNum" sz="quarter" idx="10"/>
          </p:nvPr>
        </p:nvSpPr>
        <p:spPr/>
        <p:txBody>
          <a:bodyPr/>
          <a:lstStyle/>
          <a:p>
            <a:fld id="{FEED8C5D-2A4D-4B81-BE17-98AC865D969E}" type="slidenum">
              <a:rPr lang="en-US" smtClean="0"/>
              <a:pPr/>
              <a:t>2</a:t>
            </a:fld>
            <a:endParaRPr lang="en-US"/>
          </a:p>
        </p:txBody>
      </p:sp>
    </p:spTree>
    <p:extLst>
      <p:ext uri="{BB962C8B-B14F-4D97-AF65-F5344CB8AC3E}">
        <p14:creationId xmlns:p14="http://schemas.microsoft.com/office/powerpoint/2010/main" val="22033828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ED8C5D-2A4D-4B81-BE17-98AC865D969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66079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Efficiency, that is the key here.</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ED8C5D-2A4D-4B81-BE17-98AC865D969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666566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ED8C5D-2A4D-4B81-BE17-98AC865D969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034528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3C8939E-CF65-4583-9E10-4D497694A7AE}"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pPr lvl="0"/>
            <a:r>
              <a:rPr lang="en-US" sz="2200" b="1" dirty="0">
                <a:latin typeface="Univers 45 Light"/>
              </a:rPr>
              <a:t>Proactively</a:t>
            </a:r>
            <a:r>
              <a:rPr lang="en-US" sz="2200" dirty="0">
                <a:latin typeface="Univers 45 Light"/>
              </a:rPr>
              <a:t> identify and resolve claims processing issues</a:t>
            </a:r>
          </a:p>
          <a:p>
            <a:pPr lvl="0"/>
            <a:r>
              <a:rPr lang="en-US" sz="2200" dirty="0">
                <a:latin typeface="Univers 45 Light"/>
              </a:rPr>
              <a:t>Continuously improve claims automation, timeliness and accuracy</a:t>
            </a:r>
          </a:p>
          <a:p>
            <a:endParaRPr lang="en-US" dirty="0"/>
          </a:p>
        </p:txBody>
      </p:sp>
    </p:spTree>
    <p:extLst>
      <p:ext uri="{BB962C8B-B14F-4D97-AF65-F5344CB8AC3E}">
        <p14:creationId xmlns:p14="http://schemas.microsoft.com/office/powerpoint/2010/main" val="36585135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B61D83-B10D-4BB1-83F2-D84207250AD9}"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r>
              <a:rPr lang="en-US" dirty="0"/>
              <a:t>Keith’s vision: data analysts will be the proactive component of the business analyst team.  Identify issues before they become issues</a:t>
            </a:r>
          </a:p>
          <a:p>
            <a:endParaRPr lang="en-US" dirty="0"/>
          </a:p>
          <a:p>
            <a:r>
              <a:rPr lang="en-US" dirty="0"/>
              <a:t>Project analysts are involved in the entire lifecycle of a project, requirements, testing, planning, training and implementation, post-implementation</a:t>
            </a:r>
          </a:p>
          <a:p>
            <a:endParaRPr lang="en-US" dirty="0"/>
          </a:p>
          <a:p>
            <a:r>
              <a:rPr lang="en-US" dirty="0"/>
              <a:t>(are the analysts in other areas under your department? </a:t>
            </a:r>
            <a:r>
              <a:rPr lang="en-US" dirty="0" err="1"/>
              <a:t>Ie</a:t>
            </a:r>
            <a:r>
              <a:rPr lang="en-US" dirty="0"/>
              <a:t>, customer service has a business analyst)</a:t>
            </a:r>
          </a:p>
          <a:p>
            <a:endParaRPr lang="en-US" dirty="0"/>
          </a:p>
          <a:p>
            <a:r>
              <a:rPr lang="en-US" dirty="0"/>
              <a:t>How deep does the well go?  Do you ONLY deal with issues in claims administration or is your “reach” go outside of claims?</a:t>
            </a:r>
          </a:p>
          <a:p>
            <a:endParaRPr lang="en-US" dirty="0"/>
          </a:p>
          <a:p>
            <a:r>
              <a:rPr lang="en-US" dirty="0"/>
              <a:t>So I Don’t forget, do you have a list of employees in your area and their specialties for my use?</a:t>
            </a:r>
          </a:p>
          <a:p>
            <a:endParaRPr lang="en-US" dirty="0"/>
          </a:p>
        </p:txBody>
      </p:sp>
    </p:spTree>
    <p:extLst>
      <p:ext uri="{BB962C8B-B14F-4D97-AF65-F5344CB8AC3E}">
        <p14:creationId xmlns:p14="http://schemas.microsoft.com/office/powerpoint/2010/main" val="17110233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B61D83-B10D-4BB1-83F2-D84207250AD9}"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pPr lvl="0"/>
            <a:r>
              <a:rPr lang="en-US" sz="1200" b="1" kern="1200" dirty="0">
                <a:solidFill>
                  <a:schemeClr val="tx1"/>
                </a:solidFill>
                <a:effectLst/>
                <a:latin typeface="Arial" charset="0"/>
                <a:ea typeface="+mn-ea"/>
                <a:cs typeface="+mn-cs"/>
              </a:rPr>
              <a:t>Operations Analysis</a:t>
            </a:r>
            <a:endParaRPr lang="en-US" sz="1200" kern="1200" dirty="0">
              <a:solidFill>
                <a:schemeClr val="tx1"/>
              </a:solidFill>
              <a:effectLst/>
              <a:latin typeface="Arial" charset="0"/>
              <a:ea typeface="+mn-ea"/>
              <a:cs typeface="+mn-cs"/>
            </a:endParaRPr>
          </a:p>
          <a:p>
            <a:pPr lvl="1"/>
            <a:r>
              <a:rPr lang="en-US" sz="1200" kern="1200" dirty="0">
                <a:solidFill>
                  <a:schemeClr val="tx1"/>
                </a:solidFill>
                <a:effectLst/>
                <a:latin typeface="Arial" charset="0"/>
                <a:ea typeface="+mn-ea"/>
                <a:cs typeface="+mn-cs"/>
              </a:rPr>
              <a:t>Provide support for production and customer servicing areas</a:t>
            </a:r>
          </a:p>
          <a:p>
            <a:pPr lvl="2"/>
            <a:r>
              <a:rPr lang="en-US" sz="1200" kern="1200" dirty="0">
                <a:solidFill>
                  <a:schemeClr val="tx1"/>
                </a:solidFill>
                <a:effectLst/>
                <a:latin typeface="Arial" charset="0"/>
                <a:ea typeface="+mn-ea"/>
                <a:cs typeface="+mn-cs"/>
              </a:rPr>
              <a:t>Claims production</a:t>
            </a:r>
          </a:p>
          <a:p>
            <a:pPr lvl="2"/>
            <a:r>
              <a:rPr lang="en-US" sz="1200" kern="1200" dirty="0">
                <a:solidFill>
                  <a:schemeClr val="tx1"/>
                </a:solidFill>
                <a:effectLst/>
                <a:latin typeface="Arial" charset="0"/>
                <a:ea typeface="+mn-ea"/>
                <a:cs typeface="+mn-cs"/>
              </a:rPr>
              <a:t>Member servicing</a:t>
            </a:r>
          </a:p>
          <a:p>
            <a:pPr lvl="2"/>
            <a:r>
              <a:rPr lang="en-US" sz="1200" kern="1200" dirty="0">
                <a:solidFill>
                  <a:schemeClr val="tx1"/>
                </a:solidFill>
                <a:effectLst/>
                <a:latin typeface="Arial" charset="0"/>
                <a:ea typeface="+mn-ea"/>
                <a:cs typeface="+mn-cs"/>
              </a:rPr>
              <a:t>Provider servicing</a:t>
            </a:r>
          </a:p>
          <a:p>
            <a:pPr lvl="1"/>
            <a:r>
              <a:rPr lang="en-US" sz="1200" kern="1200" dirty="0">
                <a:solidFill>
                  <a:schemeClr val="tx1"/>
                </a:solidFill>
                <a:effectLst/>
                <a:latin typeface="Arial" charset="0"/>
                <a:ea typeface="+mn-ea"/>
                <a:cs typeface="+mn-cs"/>
              </a:rPr>
              <a:t>Identify the issue and root cause</a:t>
            </a:r>
          </a:p>
          <a:p>
            <a:pPr lvl="2"/>
            <a:r>
              <a:rPr lang="en-US" sz="1200" kern="1200" dirty="0">
                <a:solidFill>
                  <a:schemeClr val="tx1"/>
                </a:solidFill>
                <a:effectLst/>
                <a:latin typeface="Arial" charset="0"/>
                <a:ea typeface="+mn-ea"/>
                <a:cs typeface="+mn-cs"/>
              </a:rPr>
              <a:t>Provider billing issue</a:t>
            </a:r>
          </a:p>
          <a:p>
            <a:pPr lvl="2"/>
            <a:r>
              <a:rPr lang="en-US" sz="1200" kern="1200" dirty="0">
                <a:solidFill>
                  <a:schemeClr val="tx1"/>
                </a:solidFill>
                <a:effectLst/>
                <a:latin typeface="Arial" charset="0"/>
                <a:ea typeface="+mn-ea"/>
                <a:cs typeface="+mn-cs"/>
              </a:rPr>
              <a:t>QNXT configuration issue</a:t>
            </a:r>
          </a:p>
          <a:p>
            <a:pPr lvl="2"/>
            <a:r>
              <a:rPr lang="en-US" sz="1200" kern="1200" dirty="0">
                <a:solidFill>
                  <a:schemeClr val="tx1"/>
                </a:solidFill>
                <a:effectLst/>
                <a:latin typeface="Arial" charset="0"/>
                <a:ea typeface="+mn-ea"/>
                <a:cs typeface="+mn-cs"/>
              </a:rPr>
              <a:t>IS programming issue</a:t>
            </a:r>
          </a:p>
          <a:p>
            <a:pPr lvl="2"/>
            <a:r>
              <a:rPr lang="en-US" sz="1200" kern="1200" dirty="0">
                <a:solidFill>
                  <a:schemeClr val="tx1"/>
                </a:solidFill>
                <a:effectLst/>
                <a:latin typeface="Arial" charset="0"/>
                <a:ea typeface="+mn-ea"/>
                <a:cs typeface="+mn-cs"/>
              </a:rPr>
              <a:t>Missing or inaccurate instructions for manual workarounds or edit resolutions</a:t>
            </a:r>
          </a:p>
          <a:p>
            <a:pPr lvl="2"/>
            <a:r>
              <a:rPr lang="en-US" sz="1200" kern="1200" dirty="0">
                <a:solidFill>
                  <a:schemeClr val="tx1"/>
                </a:solidFill>
                <a:effectLst/>
                <a:latin typeface="Arial" charset="0"/>
                <a:ea typeface="+mn-ea"/>
                <a:cs typeface="+mn-cs"/>
              </a:rPr>
              <a:t>Human error or judgment based on the information available</a:t>
            </a:r>
          </a:p>
          <a:p>
            <a:pPr lvl="1"/>
            <a:r>
              <a:rPr lang="en-US" sz="1200" kern="1200" dirty="0">
                <a:solidFill>
                  <a:schemeClr val="tx1"/>
                </a:solidFill>
                <a:effectLst/>
                <a:latin typeface="Arial" charset="0"/>
                <a:ea typeface="+mn-ea"/>
                <a:cs typeface="+mn-cs"/>
              </a:rPr>
              <a:t>Collaborate with other departments to determine the needed fix</a:t>
            </a:r>
          </a:p>
          <a:p>
            <a:pPr lvl="1"/>
            <a:r>
              <a:rPr lang="en-US" sz="1200" kern="1200" dirty="0">
                <a:solidFill>
                  <a:schemeClr val="tx1"/>
                </a:solidFill>
                <a:effectLst/>
                <a:latin typeface="Arial" charset="0"/>
                <a:ea typeface="+mn-ea"/>
                <a:cs typeface="+mn-cs"/>
              </a:rPr>
              <a:t>Identify interim workaround until the fix is implemented</a:t>
            </a:r>
          </a:p>
          <a:p>
            <a:pPr lvl="1"/>
            <a:r>
              <a:rPr lang="en-US" sz="1200" kern="1200" dirty="0">
                <a:solidFill>
                  <a:schemeClr val="tx1"/>
                </a:solidFill>
                <a:effectLst/>
                <a:latin typeface="Arial" charset="0"/>
                <a:ea typeface="+mn-ea"/>
                <a:cs typeface="+mn-cs"/>
              </a:rPr>
              <a:t>Support </a:t>
            </a:r>
            <a:r>
              <a:rPr lang="en-US" sz="1200" kern="1200" dirty="0" err="1">
                <a:solidFill>
                  <a:schemeClr val="tx1"/>
                </a:solidFill>
                <a:effectLst/>
                <a:latin typeface="Arial" charset="0"/>
                <a:ea typeface="+mn-ea"/>
                <a:cs typeface="+mn-cs"/>
              </a:rPr>
              <a:t>blockpoint</a:t>
            </a:r>
            <a:r>
              <a:rPr lang="en-US" sz="1200" kern="1200" dirty="0">
                <a:solidFill>
                  <a:schemeClr val="tx1"/>
                </a:solidFill>
                <a:effectLst/>
                <a:latin typeface="Arial" charset="0"/>
                <a:ea typeface="+mn-ea"/>
                <a:cs typeface="+mn-cs"/>
              </a:rPr>
              <a:t> testing including test case review and test result validation</a:t>
            </a:r>
          </a:p>
          <a:p>
            <a:r>
              <a:rPr lang="en-US" sz="1200" kern="1200" dirty="0">
                <a:solidFill>
                  <a:schemeClr val="tx1"/>
                </a:solidFill>
                <a:effectLst/>
                <a:latin typeface="Arial" charset="0"/>
                <a:ea typeface="+mn-ea"/>
                <a:cs typeface="+mn-cs"/>
              </a:rPr>
              <a:t> </a:t>
            </a:r>
          </a:p>
          <a:p>
            <a:pPr lvl="0"/>
            <a:r>
              <a:rPr lang="en-US" sz="1200" b="1" kern="1200" dirty="0">
                <a:solidFill>
                  <a:schemeClr val="tx1"/>
                </a:solidFill>
                <a:effectLst/>
                <a:latin typeface="Arial" charset="0"/>
                <a:ea typeface="+mn-ea"/>
                <a:cs typeface="+mn-cs"/>
              </a:rPr>
              <a:t>Project Analysis</a:t>
            </a:r>
            <a:endParaRPr lang="en-US" sz="1200" kern="1200" dirty="0">
              <a:solidFill>
                <a:schemeClr val="tx1"/>
              </a:solidFill>
              <a:effectLst/>
              <a:latin typeface="Arial" charset="0"/>
              <a:ea typeface="+mn-ea"/>
              <a:cs typeface="+mn-cs"/>
            </a:endParaRPr>
          </a:p>
          <a:p>
            <a:pPr lvl="1"/>
            <a:r>
              <a:rPr lang="en-US" sz="1200" kern="1200" dirty="0">
                <a:solidFill>
                  <a:schemeClr val="tx1"/>
                </a:solidFill>
                <a:effectLst/>
                <a:latin typeface="Arial" charset="0"/>
                <a:ea typeface="+mn-ea"/>
                <a:cs typeface="+mn-cs"/>
              </a:rPr>
              <a:t>Represent Claims on HMSA corporate projects</a:t>
            </a:r>
          </a:p>
          <a:p>
            <a:pPr lvl="1"/>
            <a:r>
              <a:rPr lang="en-US" sz="1200" kern="1200" dirty="0">
                <a:solidFill>
                  <a:schemeClr val="tx1"/>
                </a:solidFill>
                <a:effectLst/>
                <a:latin typeface="Arial" charset="0"/>
                <a:ea typeface="+mn-ea"/>
                <a:cs typeface="+mn-cs"/>
              </a:rPr>
              <a:t>Identify Claims department projects.  E.g. automation or process improvement</a:t>
            </a:r>
          </a:p>
          <a:p>
            <a:pPr lvl="1"/>
            <a:r>
              <a:rPr lang="en-US" sz="1200" kern="1200" dirty="0">
                <a:solidFill>
                  <a:schemeClr val="tx1"/>
                </a:solidFill>
                <a:effectLst/>
                <a:latin typeface="Arial" charset="0"/>
                <a:ea typeface="+mn-ea"/>
                <a:cs typeface="+mn-cs"/>
              </a:rPr>
              <a:t>Understand the business needs and translate them into system requirements</a:t>
            </a:r>
          </a:p>
          <a:p>
            <a:pPr lvl="1"/>
            <a:r>
              <a:rPr lang="en-US" sz="1200" kern="1200" dirty="0">
                <a:solidFill>
                  <a:schemeClr val="tx1"/>
                </a:solidFill>
                <a:effectLst/>
                <a:latin typeface="Arial" charset="0"/>
                <a:ea typeface="+mn-ea"/>
                <a:cs typeface="+mn-cs"/>
              </a:rPr>
              <a:t>Develop and execute a  testing strategy and test cases and validate test results</a:t>
            </a:r>
          </a:p>
          <a:p>
            <a:pPr lvl="1"/>
            <a:r>
              <a:rPr lang="en-US" sz="1200" kern="1200" dirty="0">
                <a:solidFill>
                  <a:schemeClr val="tx1"/>
                </a:solidFill>
                <a:effectLst/>
                <a:latin typeface="Arial" charset="0"/>
                <a:ea typeface="+mn-ea"/>
                <a:cs typeface="+mn-cs"/>
              </a:rPr>
              <a:t>Document operational impacts and manual processes</a:t>
            </a:r>
          </a:p>
          <a:p>
            <a:pPr lvl="1"/>
            <a:r>
              <a:rPr lang="en-US" sz="1200" kern="1200" dirty="0">
                <a:solidFill>
                  <a:schemeClr val="tx1"/>
                </a:solidFill>
                <a:effectLst/>
                <a:latin typeface="Arial" charset="0"/>
                <a:ea typeface="+mn-ea"/>
                <a:cs typeface="+mn-cs"/>
              </a:rPr>
              <a:t>Develop and deliver training to operations teams</a:t>
            </a:r>
          </a:p>
          <a:p>
            <a:r>
              <a:rPr lang="en-US" sz="1200" kern="1200" dirty="0">
                <a:solidFill>
                  <a:schemeClr val="tx1"/>
                </a:solidFill>
                <a:effectLst/>
                <a:latin typeface="Arial" charset="0"/>
                <a:ea typeface="+mn-ea"/>
                <a:cs typeface="+mn-cs"/>
              </a:rPr>
              <a:t> </a:t>
            </a:r>
          </a:p>
          <a:p>
            <a:pPr lvl="0"/>
            <a:r>
              <a:rPr lang="en-US" sz="1200" b="1" kern="1200" dirty="0">
                <a:solidFill>
                  <a:schemeClr val="tx1"/>
                </a:solidFill>
                <a:effectLst/>
                <a:latin typeface="Arial" charset="0"/>
                <a:ea typeface="+mn-ea"/>
                <a:cs typeface="+mn-cs"/>
              </a:rPr>
              <a:t>Data Analysis</a:t>
            </a:r>
            <a:endParaRPr lang="en-US" sz="1200" kern="1200" dirty="0">
              <a:solidFill>
                <a:schemeClr val="tx1"/>
              </a:solidFill>
              <a:effectLst/>
              <a:latin typeface="Arial" charset="0"/>
              <a:ea typeface="+mn-ea"/>
              <a:cs typeface="+mn-cs"/>
            </a:endParaRPr>
          </a:p>
          <a:p>
            <a:pPr lvl="1"/>
            <a:r>
              <a:rPr lang="en-US" sz="1200" kern="1200" dirty="0">
                <a:solidFill>
                  <a:schemeClr val="tx1"/>
                </a:solidFill>
                <a:effectLst/>
                <a:latin typeface="Arial" charset="0"/>
                <a:ea typeface="+mn-ea"/>
                <a:cs typeface="+mn-cs"/>
              </a:rPr>
              <a:t>Understand the information needs of the Claims managers and supervisors</a:t>
            </a:r>
          </a:p>
          <a:p>
            <a:pPr lvl="1"/>
            <a:r>
              <a:rPr lang="en-US" sz="1200" kern="1200" dirty="0">
                <a:solidFill>
                  <a:schemeClr val="tx1"/>
                </a:solidFill>
                <a:effectLst/>
                <a:latin typeface="Arial" charset="0"/>
                <a:ea typeface="+mn-ea"/>
                <a:cs typeface="+mn-cs"/>
              </a:rPr>
              <a:t>Develop reports and dashboards that meet management needs</a:t>
            </a:r>
          </a:p>
          <a:p>
            <a:pPr lvl="1"/>
            <a:r>
              <a:rPr lang="en-US" sz="1200" kern="1200" dirty="0">
                <a:solidFill>
                  <a:schemeClr val="tx1"/>
                </a:solidFill>
                <a:effectLst/>
                <a:latin typeface="Arial" charset="0"/>
                <a:ea typeface="+mn-ea"/>
                <a:cs typeface="+mn-cs"/>
              </a:rPr>
              <a:t>Identify and monitor key performance indicators that measure the health of our operations and systems</a:t>
            </a:r>
          </a:p>
          <a:p>
            <a:pPr lvl="1"/>
            <a:r>
              <a:rPr lang="en-US" sz="1200" kern="1200" dirty="0">
                <a:solidFill>
                  <a:schemeClr val="tx1"/>
                </a:solidFill>
                <a:effectLst/>
                <a:latin typeface="Arial" charset="0"/>
                <a:ea typeface="+mn-ea"/>
                <a:cs typeface="+mn-cs"/>
              </a:rPr>
              <a:t>Analyze data to identify trends and anomalies that may need attention</a:t>
            </a:r>
          </a:p>
          <a:p>
            <a:pPr lvl="1"/>
            <a:r>
              <a:rPr lang="en-US" sz="1200" kern="1200" dirty="0">
                <a:solidFill>
                  <a:schemeClr val="tx1"/>
                </a:solidFill>
                <a:effectLst/>
                <a:latin typeface="Arial" charset="0"/>
                <a:ea typeface="+mn-ea"/>
                <a:cs typeface="+mn-cs"/>
              </a:rPr>
              <a:t>Identify root causes and implement solutions for automation and process improvement</a:t>
            </a:r>
          </a:p>
          <a:p>
            <a:pPr lvl="1"/>
            <a:r>
              <a:rPr lang="en-US" sz="1200" kern="1200" dirty="0">
                <a:solidFill>
                  <a:schemeClr val="tx1"/>
                </a:solidFill>
                <a:effectLst/>
                <a:latin typeface="Arial" charset="0"/>
                <a:ea typeface="+mn-ea"/>
                <a:cs typeface="+mn-cs"/>
              </a:rPr>
              <a:t>Support audits and compliance with various programs (e.g. MCR, Fed 87, FEP, BlueCard) and employer groups </a:t>
            </a:r>
          </a:p>
        </p:txBody>
      </p:sp>
    </p:spTree>
    <p:extLst>
      <p:ext uri="{BB962C8B-B14F-4D97-AF65-F5344CB8AC3E}">
        <p14:creationId xmlns:p14="http://schemas.microsoft.com/office/powerpoint/2010/main" val="5407709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B61D83-B10D-4BB1-83F2-D84207250AD9}"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dirty="0"/>
              <a:t>(interest kicks in at 15 days for electronic claims, 30 days</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dirty="0"/>
              <a:t>(talk to Traci about scorecards and audits)</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sz="1200" dirty="0"/>
          </a:p>
        </p:txBody>
      </p:sp>
    </p:spTree>
    <p:extLst>
      <p:ext uri="{BB962C8B-B14F-4D97-AF65-F5344CB8AC3E}">
        <p14:creationId xmlns:p14="http://schemas.microsoft.com/office/powerpoint/2010/main" val="18445009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5927F0-C1F6-4EEC-A15C-28A45AB11897}" type="slidenum">
              <a:rPr lang="en-US" smtClean="0"/>
              <a:t>4</a:t>
            </a:fld>
            <a:endParaRPr lang="en-US"/>
          </a:p>
        </p:txBody>
      </p:sp>
    </p:spTree>
    <p:extLst>
      <p:ext uri="{BB962C8B-B14F-4D97-AF65-F5344CB8AC3E}">
        <p14:creationId xmlns:p14="http://schemas.microsoft.com/office/powerpoint/2010/main" val="33590471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5927F0-C1F6-4EEC-A15C-28A45AB11897}" type="slidenum">
              <a:rPr lang="en-US" smtClean="0"/>
              <a:t>5</a:t>
            </a:fld>
            <a:endParaRPr lang="en-US"/>
          </a:p>
        </p:txBody>
      </p:sp>
    </p:spTree>
    <p:extLst>
      <p:ext uri="{BB962C8B-B14F-4D97-AF65-F5344CB8AC3E}">
        <p14:creationId xmlns:p14="http://schemas.microsoft.com/office/powerpoint/2010/main" val="7310163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gather this information I have used a combination of the old slides plus:</a:t>
            </a:r>
          </a:p>
          <a:p>
            <a:r>
              <a:rPr lang="en-US" dirty="0"/>
              <a:t>Meetings with supervisors and managers</a:t>
            </a:r>
          </a:p>
          <a:p>
            <a:r>
              <a:rPr lang="en-US" dirty="0"/>
              <a:t>Extensive research on </a:t>
            </a:r>
            <a:r>
              <a:rPr lang="en-US" dirty="0" err="1"/>
              <a:t>BlueWeb</a:t>
            </a:r>
            <a:r>
              <a:rPr lang="en-US" dirty="0"/>
              <a:t> and </a:t>
            </a:r>
            <a:r>
              <a:rPr lang="en-US" dirty="0" err="1"/>
              <a:t>Saphire</a:t>
            </a:r>
            <a:endParaRPr lang="en-US" dirty="0"/>
          </a:p>
          <a:p>
            <a:r>
              <a:rPr lang="en-US" dirty="0"/>
              <a:t>Staff resources</a:t>
            </a:r>
          </a:p>
        </p:txBody>
      </p:sp>
      <p:sp>
        <p:nvSpPr>
          <p:cNvPr id="4" name="Slide Number Placeholder 3"/>
          <p:cNvSpPr>
            <a:spLocks noGrp="1"/>
          </p:cNvSpPr>
          <p:nvPr>
            <p:ph type="sldNum" sz="quarter" idx="10"/>
          </p:nvPr>
        </p:nvSpPr>
        <p:spPr/>
        <p:txBody>
          <a:bodyPr/>
          <a:lstStyle/>
          <a:p>
            <a:fld id="{0F5927F0-C1F6-4EEC-A15C-28A45AB11897}" type="slidenum">
              <a:rPr lang="en-US" smtClean="0"/>
              <a:t>6</a:t>
            </a:fld>
            <a:endParaRPr lang="en-US"/>
          </a:p>
        </p:txBody>
      </p:sp>
    </p:spTree>
    <p:extLst>
      <p:ext uri="{BB962C8B-B14F-4D97-AF65-F5344CB8AC3E}">
        <p14:creationId xmlns:p14="http://schemas.microsoft.com/office/powerpoint/2010/main" val="16164544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baseline="0" dirty="0"/>
              <a:t>This slide is from What is a Claim?</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ED8C5D-2A4D-4B81-BE17-98AC865D969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623217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dirty="0">
                <a:solidFill>
                  <a:schemeClr val="tx1"/>
                </a:solidFill>
                <a:effectLst/>
                <a:latin typeface="Arial" charset="0"/>
                <a:ea typeface="+mn-ea"/>
                <a:cs typeface="+mn-cs"/>
              </a:rPr>
              <a:t>This slide is from What is BlueCard?</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ED8C5D-2A4D-4B81-BE17-98AC865D969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755433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is from What is FEP?</a:t>
            </a:r>
          </a:p>
        </p:txBody>
      </p:sp>
      <p:sp>
        <p:nvSpPr>
          <p:cNvPr id="4" name="Slide Number Placeholder 3"/>
          <p:cNvSpPr>
            <a:spLocks noGrp="1"/>
          </p:cNvSpPr>
          <p:nvPr>
            <p:ph type="sldNum" sz="quarter" idx="10"/>
          </p:nvPr>
        </p:nvSpPr>
        <p:spPr/>
        <p:txBody>
          <a:bodyPr/>
          <a:lstStyle/>
          <a:p>
            <a:fld id="{676B6866-05D0-4131-B7B2-F7D9206283FC}" type="slidenum">
              <a:rPr lang="en-US" smtClean="0"/>
              <a:t>9</a:t>
            </a:fld>
            <a:endParaRPr lang="en-US"/>
          </a:p>
        </p:txBody>
      </p:sp>
    </p:spTree>
    <p:extLst>
      <p:ext uri="{BB962C8B-B14F-4D97-AF65-F5344CB8AC3E}">
        <p14:creationId xmlns:p14="http://schemas.microsoft.com/office/powerpoint/2010/main" val="18496078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get to know your Management Team.</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ED8C5D-2A4D-4B81-BE17-98AC865D969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131377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B61D83-B10D-4BB1-83F2-D84207250AD9}"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4558456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798200" y="333710"/>
            <a:ext cx="8534401"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798199" y="1887812"/>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060FF94C-582B-4C03-ADA6-E08142597DA4}" type="datetimeFigureOut">
              <a:rPr lang="en-US" smtClean="0"/>
              <a:t>3/14/2018</a:t>
            </a:fld>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88F35EBD-5986-4C71-9EF4-342F2A2F566B}" type="slidenum">
              <a:rPr lang="en-US" smtClean="0"/>
              <a:t>‹#›</a:t>
            </a:fld>
            <a:endParaRPr lang="en-US"/>
          </a:p>
        </p:txBody>
      </p:sp>
    </p:spTree>
    <p:extLst>
      <p:ext uri="{BB962C8B-B14F-4D97-AF65-F5344CB8AC3E}">
        <p14:creationId xmlns:p14="http://schemas.microsoft.com/office/powerpoint/2010/main" val="22914098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7"/>
            <a:ext cx="109728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a:prstGeom prst="rect">
            <a:avLst/>
          </a:prstGeo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a:prstGeom prst="rect">
            <a:avLst/>
          </a:prstGeo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quarter" idx="10"/>
          </p:nvPr>
        </p:nvSpPr>
        <p:spPr>
          <a:xfrm>
            <a:off x="609600" y="6457949"/>
            <a:ext cx="2844800" cy="323851"/>
          </a:xfrm>
          <a:prstGeom prst="rect">
            <a:avLst/>
          </a:prstGeom>
        </p:spPr>
        <p:txBody>
          <a:bodyPr/>
          <a:lstStyle>
            <a:lvl1pPr>
              <a:defRPr/>
            </a:lvl1pPr>
          </a:lstStyle>
          <a:p>
            <a:fld id="{776766B7-1E96-42E3-A910-54D22F76C115}" type="datetime1">
              <a:rPr lang="en-US">
                <a:solidFill>
                  <a:prstClr val="black"/>
                </a:solidFill>
              </a:rPr>
              <a:pPr/>
              <a:t>3/14/2018</a:t>
            </a:fld>
            <a:endParaRPr lang="en-US" dirty="0">
              <a:solidFill>
                <a:prstClr val="black"/>
              </a:solidFill>
            </a:endParaRPr>
          </a:p>
        </p:txBody>
      </p:sp>
      <p:sp>
        <p:nvSpPr>
          <p:cNvPr id="6" name="Slide Number Placeholder 5"/>
          <p:cNvSpPr>
            <a:spLocks noGrp="1"/>
          </p:cNvSpPr>
          <p:nvPr>
            <p:ph type="sldNum" sz="quarter" idx="11"/>
          </p:nvPr>
        </p:nvSpPr>
        <p:spPr>
          <a:xfrm>
            <a:off x="5892800" y="6487393"/>
            <a:ext cx="2844800" cy="294409"/>
          </a:xfrm>
          <a:prstGeom prst="rect">
            <a:avLst/>
          </a:prstGeom>
        </p:spPr>
        <p:txBody>
          <a:bodyPr/>
          <a:lstStyle>
            <a:lvl1pPr>
              <a:defRPr/>
            </a:lvl1pPr>
          </a:lstStyle>
          <a:p>
            <a:fld id="{64C94E88-1C23-4A38-A23A-9252F738315D}" type="slidenum">
              <a:rPr lang="en-US">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706662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798200" y="333710"/>
            <a:ext cx="8534401"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798199" y="1887812"/>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31704E07-BB86-456A-968D-D05740297918}" type="datetime1">
              <a:rPr lang="en-US" smtClean="0"/>
              <a:t>3/15/2018</a:t>
            </a:fld>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5D1FE64B-689E-42C6-912D-E1FFA196C2C8}" type="slidenum">
              <a:rPr lang="en-US" smtClean="0"/>
              <a:t>‹#›</a:t>
            </a:fld>
            <a:endParaRPr lang="en-US"/>
          </a:p>
        </p:txBody>
      </p:sp>
    </p:spTree>
    <p:extLst>
      <p:ext uri="{BB962C8B-B14F-4D97-AF65-F5344CB8AC3E}">
        <p14:creationId xmlns:p14="http://schemas.microsoft.com/office/powerpoint/2010/main" val="39444367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09600" y="6356351"/>
            <a:ext cx="2844800" cy="365125"/>
          </a:xfrm>
          <a:prstGeom prst="rect">
            <a:avLst/>
          </a:prstGeom>
        </p:spPr>
        <p:txBody>
          <a:bodyPr/>
          <a:lstStyle/>
          <a:p>
            <a:fld id="{796B3FAA-9AA7-459C-AC44-EBEEE918083C}" type="datetime1">
              <a:rPr lang="en-US" smtClean="0"/>
              <a:t>3/15/2018</a:t>
            </a:fld>
            <a:endParaRPr lang="en-US"/>
          </a:p>
        </p:txBody>
      </p:sp>
      <p:sp>
        <p:nvSpPr>
          <p:cNvPr id="4" name="Footer Placeholder 3"/>
          <p:cNvSpPr>
            <a:spLocks noGrp="1"/>
          </p:cNvSpPr>
          <p:nvPr>
            <p:ph type="ftr" sz="quarter" idx="11"/>
          </p:nvPr>
        </p:nvSpPr>
        <p:spPr>
          <a:xfrm>
            <a:off x="4165600" y="6356351"/>
            <a:ext cx="38608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8737600" y="6356351"/>
            <a:ext cx="2844800" cy="365125"/>
          </a:xfrm>
          <a:prstGeom prst="rect">
            <a:avLst/>
          </a:prstGeom>
        </p:spPr>
        <p:txBody>
          <a:bodyPr/>
          <a:lstStyle/>
          <a:p>
            <a:fld id="{5D1FE64B-689E-42C6-912D-E1FFA196C2C8}" type="slidenum">
              <a:rPr lang="en-US" smtClean="0"/>
              <a:t>‹#›</a:t>
            </a:fld>
            <a:endParaRPr lang="en-US"/>
          </a:p>
        </p:txBody>
      </p:sp>
    </p:spTree>
    <p:extLst>
      <p:ext uri="{BB962C8B-B14F-4D97-AF65-F5344CB8AC3E}">
        <p14:creationId xmlns:p14="http://schemas.microsoft.com/office/powerpoint/2010/main" val="35239611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 y="6356351"/>
            <a:ext cx="2844800" cy="365125"/>
          </a:xfrm>
          <a:prstGeom prst="rect">
            <a:avLst/>
          </a:prstGeom>
        </p:spPr>
        <p:txBody>
          <a:bodyPr/>
          <a:lstStyle/>
          <a:p>
            <a:fld id="{1309B1B6-12AA-479F-9343-561AEC18B0E5}" type="datetime1">
              <a:rPr lang="en-US" smtClean="0"/>
              <a:t>3/15/2018</a:t>
            </a:fld>
            <a:endParaRPr lang="en-US"/>
          </a:p>
        </p:txBody>
      </p:sp>
      <p:sp>
        <p:nvSpPr>
          <p:cNvPr id="3" name="Footer Placeholder 2"/>
          <p:cNvSpPr>
            <a:spLocks noGrp="1"/>
          </p:cNvSpPr>
          <p:nvPr>
            <p:ph type="ftr" sz="quarter" idx="11"/>
          </p:nvPr>
        </p:nvSpPr>
        <p:spPr>
          <a:xfrm>
            <a:off x="4165600" y="6356351"/>
            <a:ext cx="3860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8737600" y="6356351"/>
            <a:ext cx="2844800" cy="365125"/>
          </a:xfrm>
          <a:prstGeom prst="rect">
            <a:avLst/>
          </a:prstGeom>
        </p:spPr>
        <p:txBody>
          <a:bodyPr/>
          <a:lstStyle/>
          <a:p>
            <a:fld id="{5D1FE64B-689E-42C6-912D-E1FFA196C2C8}" type="slidenum">
              <a:rPr lang="en-US" smtClean="0"/>
              <a:t>‹#›</a:t>
            </a:fld>
            <a:endParaRPr lang="en-US"/>
          </a:p>
        </p:txBody>
      </p:sp>
    </p:spTree>
    <p:extLst>
      <p:ext uri="{BB962C8B-B14F-4D97-AF65-F5344CB8AC3E}">
        <p14:creationId xmlns:p14="http://schemas.microsoft.com/office/powerpoint/2010/main" val="19807481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quarter" idx="10"/>
          </p:nvPr>
        </p:nvSpPr>
        <p:spPr/>
        <p:txBody>
          <a:bodyPr/>
          <a:lstStyle>
            <a:lvl1pPr>
              <a:defRPr/>
            </a:lvl1pPr>
          </a:lstStyle>
          <a:p>
            <a:fld id="{5E897C1D-297F-4AE6-ABD3-3B10E453CF6A}" type="datetime1">
              <a:rPr lang="en-US" smtClean="0">
                <a:solidFill>
                  <a:srgbClr val="FFFFFF"/>
                </a:solidFill>
              </a:rPr>
              <a:t>3/15/2018</a:t>
            </a:fld>
            <a:endParaRPr lang="en-US">
              <a:solidFill>
                <a:srgbClr val="FFFFFF"/>
              </a:solidFill>
            </a:endParaRPr>
          </a:p>
        </p:txBody>
      </p:sp>
      <p:sp>
        <p:nvSpPr>
          <p:cNvPr id="5" name="Slide Number Placeholder 4"/>
          <p:cNvSpPr>
            <a:spLocks noGrp="1"/>
          </p:cNvSpPr>
          <p:nvPr>
            <p:ph type="sldNum" sz="quarter" idx="11"/>
          </p:nvPr>
        </p:nvSpPr>
        <p:spPr/>
        <p:txBody>
          <a:bodyPr/>
          <a:lstStyle>
            <a:lvl1pPr>
              <a:defRPr/>
            </a:lvl1pPr>
          </a:lstStyle>
          <a:p>
            <a:fld id="{1DAF63A2-55FF-45AE-993D-7F5AE00746FC}"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2418070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quarter" idx="10"/>
          </p:nvPr>
        </p:nvSpPr>
        <p:spPr/>
        <p:txBody>
          <a:bodyPr/>
          <a:lstStyle>
            <a:lvl1pPr>
              <a:defRPr/>
            </a:lvl1pPr>
          </a:lstStyle>
          <a:p>
            <a:fld id="{CB7280D0-C4C4-4C53-9BD4-85072FB2495C}" type="datetime1">
              <a:rPr lang="en-US" smtClean="0">
                <a:solidFill>
                  <a:srgbClr val="FFFFFF"/>
                </a:solidFill>
              </a:rPr>
              <a:t>3/15/2018</a:t>
            </a:fld>
            <a:endParaRPr lang="en-US">
              <a:solidFill>
                <a:srgbClr val="FFFFFF"/>
              </a:solidFill>
            </a:endParaRPr>
          </a:p>
        </p:txBody>
      </p:sp>
      <p:sp>
        <p:nvSpPr>
          <p:cNvPr id="6" name="Slide Number Placeholder 5"/>
          <p:cNvSpPr>
            <a:spLocks noGrp="1"/>
          </p:cNvSpPr>
          <p:nvPr>
            <p:ph type="sldNum" sz="quarter" idx="11"/>
          </p:nvPr>
        </p:nvSpPr>
        <p:spPr/>
        <p:txBody>
          <a:bodyPr/>
          <a:lstStyle>
            <a:lvl1pPr>
              <a:defRPr/>
            </a:lvl1pPr>
          </a:lstStyle>
          <a:p>
            <a:fld id="{64C94E88-1C23-4A38-A23A-9252F738315D}"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7122756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quarter" idx="10"/>
          </p:nvPr>
        </p:nvSpPr>
        <p:spPr/>
        <p:txBody>
          <a:bodyPr/>
          <a:lstStyle>
            <a:lvl1pPr>
              <a:defRPr/>
            </a:lvl1pPr>
          </a:lstStyle>
          <a:p>
            <a:fld id="{851B301A-8E71-41E0-B308-119192F32D11}" type="datetime1">
              <a:rPr lang="en-US" smtClean="0">
                <a:solidFill>
                  <a:srgbClr val="FFFFFF"/>
                </a:solidFill>
              </a:rPr>
              <a:t>3/15/2018</a:t>
            </a:fld>
            <a:endParaRPr lang="en-US">
              <a:solidFill>
                <a:srgbClr val="FFFFFF"/>
              </a:solidFill>
            </a:endParaRPr>
          </a:p>
        </p:txBody>
      </p:sp>
      <p:sp>
        <p:nvSpPr>
          <p:cNvPr id="6" name="Slide Number Placeholder 5"/>
          <p:cNvSpPr>
            <a:spLocks noGrp="1"/>
          </p:cNvSpPr>
          <p:nvPr>
            <p:ph type="sldNum" sz="quarter" idx="11"/>
          </p:nvPr>
        </p:nvSpPr>
        <p:spPr/>
        <p:txBody>
          <a:bodyPr/>
          <a:lstStyle>
            <a:lvl1pPr>
              <a:defRPr/>
            </a:lvl1pPr>
          </a:lstStyle>
          <a:p>
            <a:fld id="{66458239-D6FF-430D-AAD9-B4BC718F001C}"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28247685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798200" y="333710"/>
            <a:ext cx="8534401"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798199" y="1887812"/>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21E91230-D0C0-444D-8BBD-BE3048D2578F}" type="datetime1">
              <a:rPr lang="en-US" smtClean="0"/>
              <a:t>3/15/2018</a:t>
            </a:fld>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6D1FF422-FD3C-4296-93E3-6B1B3DFE9548}" type="slidenum">
              <a:rPr lang="en-US" smtClean="0"/>
              <a:t>‹#›</a:t>
            </a:fld>
            <a:endParaRPr lang="en-US"/>
          </a:p>
        </p:txBody>
      </p:sp>
    </p:spTree>
    <p:extLst>
      <p:ext uri="{BB962C8B-B14F-4D97-AF65-F5344CB8AC3E}">
        <p14:creationId xmlns:p14="http://schemas.microsoft.com/office/powerpoint/2010/main" val="28380817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09600" y="6356351"/>
            <a:ext cx="2844800" cy="365125"/>
          </a:xfrm>
          <a:prstGeom prst="rect">
            <a:avLst/>
          </a:prstGeom>
        </p:spPr>
        <p:txBody>
          <a:bodyPr/>
          <a:lstStyle/>
          <a:p>
            <a:fld id="{E974D47A-A080-45D1-B42A-7B15D5793FD7}" type="datetime1">
              <a:rPr lang="en-US" smtClean="0"/>
              <a:t>3/15/2018</a:t>
            </a:fld>
            <a:endParaRPr lang="en-US"/>
          </a:p>
        </p:txBody>
      </p:sp>
      <p:sp>
        <p:nvSpPr>
          <p:cNvPr id="4" name="Footer Placeholder 3"/>
          <p:cNvSpPr>
            <a:spLocks noGrp="1"/>
          </p:cNvSpPr>
          <p:nvPr>
            <p:ph type="ftr" sz="quarter" idx="11"/>
          </p:nvPr>
        </p:nvSpPr>
        <p:spPr>
          <a:xfrm>
            <a:off x="4165600" y="6356351"/>
            <a:ext cx="38608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8737600" y="6356351"/>
            <a:ext cx="2844800" cy="365125"/>
          </a:xfrm>
          <a:prstGeom prst="rect">
            <a:avLst/>
          </a:prstGeom>
        </p:spPr>
        <p:txBody>
          <a:bodyPr/>
          <a:lstStyle/>
          <a:p>
            <a:fld id="{6D1FF422-FD3C-4296-93E3-6B1B3DFE9548}" type="slidenum">
              <a:rPr lang="en-US" smtClean="0"/>
              <a:t>‹#›</a:t>
            </a:fld>
            <a:endParaRPr lang="en-US"/>
          </a:p>
        </p:txBody>
      </p:sp>
    </p:spTree>
    <p:extLst>
      <p:ext uri="{BB962C8B-B14F-4D97-AF65-F5344CB8AC3E}">
        <p14:creationId xmlns:p14="http://schemas.microsoft.com/office/powerpoint/2010/main" val="37152560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 y="6356351"/>
            <a:ext cx="2844800" cy="365125"/>
          </a:xfrm>
          <a:prstGeom prst="rect">
            <a:avLst/>
          </a:prstGeom>
        </p:spPr>
        <p:txBody>
          <a:bodyPr/>
          <a:lstStyle/>
          <a:p>
            <a:fld id="{B39B45ED-B792-4C9B-A3B6-AB35192BA6A8}" type="datetime1">
              <a:rPr lang="en-US" smtClean="0"/>
              <a:t>3/15/2018</a:t>
            </a:fld>
            <a:endParaRPr lang="en-US"/>
          </a:p>
        </p:txBody>
      </p:sp>
      <p:sp>
        <p:nvSpPr>
          <p:cNvPr id="3" name="Footer Placeholder 2"/>
          <p:cNvSpPr>
            <a:spLocks noGrp="1"/>
          </p:cNvSpPr>
          <p:nvPr>
            <p:ph type="ftr" sz="quarter" idx="11"/>
          </p:nvPr>
        </p:nvSpPr>
        <p:spPr>
          <a:xfrm>
            <a:off x="4165600" y="6356351"/>
            <a:ext cx="3860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8737600" y="6356351"/>
            <a:ext cx="2844800" cy="365125"/>
          </a:xfrm>
          <a:prstGeom prst="rect">
            <a:avLst/>
          </a:prstGeom>
        </p:spPr>
        <p:txBody>
          <a:bodyPr/>
          <a:lstStyle/>
          <a:p>
            <a:fld id="{6D1FF422-FD3C-4296-93E3-6B1B3DFE9548}" type="slidenum">
              <a:rPr lang="en-US" smtClean="0"/>
              <a:t>‹#›</a:t>
            </a:fld>
            <a:endParaRPr lang="en-US"/>
          </a:p>
        </p:txBody>
      </p:sp>
    </p:spTree>
    <p:extLst>
      <p:ext uri="{BB962C8B-B14F-4D97-AF65-F5344CB8AC3E}">
        <p14:creationId xmlns:p14="http://schemas.microsoft.com/office/powerpoint/2010/main" val="38678392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09600" y="6356351"/>
            <a:ext cx="2844800" cy="365125"/>
          </a:xfrm>
          <a:prstGeom prst="rect">
            <a:avLst/>
          </a:prstGeom>
        </p:spPr>
        <p:txBody>
          <a:bodyPr/>
          <a:lstStyle/>
          <a:p>
            <a:fld id="{060FF94C-582B-4C03-ADA6-E08142597DA4}" type="datetimeFigureOut">
              <a:rPr lang="en-US" smtClean="0"/>
              <a:t>3/14/2018</a:t>
            </a:fld>
            <a:endParaRPr lang="en-US"/>
          </a:p>
        </p:txBody>
      </p:sp>
      <p:sp>
        <p:nvSpPr>
          <p:cNvPr id="4" name="Footer Placeholder 3"/>
          <p:cNvSpPr>
            <a:spLocks noGrp="1"/>
          </p:cNvSpPr>
          <p:nvPr>
            <p:ph type="ftr" sz="quarter" idx="11"/>
          </p:nvPr>
        </p:nvSpPr>
        <p:spPr>
          <a:xfrm>
            <a:off x="4165600" y="6356351"/>
            <a:ext cx="38608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8737600" y="6356351"/>
            <a:ext cx="2844800" cy="365125"/>
          </a:xfrm>
          <a:prstGeom prst="rect">
            <a:avLst/>
          </a:prstGeom>
        </p:spPr>
        <p:txBody>
          <a:bodyPr/>
          <a:lstStyle/>
          <a:p>
            <a:fld id="{88F35EBD-5986-4C71-9EF4-342F2A2F566B}" type="slidenum">
              <a:rPr lang="en-US" smtClean="0"/>
              <a:t>‹#›</a:t>
            </a:fld>
            <a:endParaRPr lang="en-US"/>
          </a:p>
        </p:txBody>
      </p:sp>
    </p:spTree>
    <p:extLst>
      <p:ext uri="{BB962C8B-B14F-4D97-AF65-F5344CB8AC3E}">
        <p14:creationId xmlns:p14="http://schemas.microsoft.com/office/powerpoint/2010/main" val="305367901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quarter" idx="10"/>
          </p:nvPr>
        </p:nvSpPr>
        <p:spPr/>
        <p:txBody>
          <a:bodyPr/>
          <a:lstStyle>
            <a:lvl1pPr>
              <a:defRPr/>
            </a:lvl1pPr>
          </a:lstStyle>
          <a:p>
            <a:fld id="{9AA06D4B-3B5A-43C8-B639-81F27E47289D}" type="datetime1">
              <a:rPr lang="en-US" smtClean="0"/>
              <a:t>3/15/2018</a:t>
            </a:fld>
            <a:endParaRPr lang="en-US"/>
          </a:p>
        </p:txBody>
      </p:sp>
      <p:sp>
        <p:nvSpPr>
          <p:cNvPr id="5" name="Slide Number Placeholder 4"/>
          <p:cNvSpPr>
            <a:spLocks noGrp="1"/>
          </p:cNvSpPr>
          <p:nvPr>
            <p:ph type="sldNum" sz="quarter" idx="11"/>
          </p:nvPr>
        </p:nvSpPr>
        <p:spPr/>
        <p:txBody>
          <a:bodyPr/>
          <a:lstStyle>
            <a:lvl1pPr>
              <a:defRPr/>
            </a:lvl1pPr>
          </a:lstStyle>
          <a:p>
            <a:fld id="{1DAF63A2-55FF-45AE-993D-7F5AE00746FC}" type="slidenum">
              <a:rPr lang="en-US"/>
              <a:pPr/>
              <a:t>‹#›</a:t>
            </a:fld>
            <a:endParaRPr lang="en-US"/>
          </a:p>
        </p:txBody>
      </p:sp>
    </p:spTree>
    <p:extLst>
      <p:ext uri="{BB962C8B-B14F-4D97-AF65-F5344CB8AC3E}">
        <p14:creationId xmlns:p14="http://schemas.microsoft.com/office/powerpoint/2010/main" val="301738433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Title, Taglin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2133602"/>
            <a:ext cx="10972800" cy="3916363"/>
          </a:xfrm>
          <a:prstGeom prst="rect">
            <a:avLst/>
          </a:prstGeom>
        </p:spPr>
        <p:txBody>
          <a:bodyPr lIns="0" tIns="0" bIns="0">
            <a:noAutofit/>
          </a:bodyPr>
          <a:lstStyle>
            <a:lvl1pPr marL="227013" indent="-227013">
              <a:spcBef>
                <a:spcPts val="1800"/>
              </a:spcBef>
              <a:buClr>
                <a:srgbClr val="417191"/>
              </a:buClr>
              <a:defRPr sz="2000">
                <a:latin typeface="Arial" pitchFamily="34" charset="0"/>
                <a:cs typeface="Arial" pitchFamily="34" charset="0"/>
              </a:defRPr>
            </a:lvl1pPr>
            <a:lvl2pPr marL="519113" indent="-292100">
              <a:spcBef>
                <a:spcPts val="800"/>
              </a:spcBef>
              <a:buClr>
                <a:srgbClr val="417191"/>
              </a:buClr>
              <a:defRPr sz="1800">
                <a:latin typeface="Arial" pitchFamily="34" charset="0"/>
                <a:cs typeface="Arial" pitchFamily="34" charset="0"/>
              </a:defRPr>
            </a:lvl2pPr>
            <a:lvl3pPr marL="801688" indent="-282575">
              <a:spcBef>
                <a:spcPts val="600"/>
              </a:spcBef>
              <a:buClr>
                <a:srgbClr val="417191"/>
              </a:buClr>
              <a:defRPr sz="1600">
                <a:latin typeface="Arial" pitchFamily="34" charset="0"/>
                <a:cs typeface="Arial" pitchFamily="34" charset="0"/>
              </a:defRPr>
            </a:lvl3pPr>
            <a:lvl4pPr marL="1084263" indent="-282575">
              <a:spcBef>
                <a:spcPts val="600"/>
              </a:spcBef>
              <a:buClr>
                <a:srgbClr val="417191"/>
              </a:buClr>
              <a:defRPr sz="1400">
                <a:latin typeface="Arial" pitchFamily="34" charset="0"/>
                <a:cs typeface="Arial" pitchFamily="34" charset="0"/>
              </a:defRPr>
            </a:lvl4pPr>
            <a:lvl5pPr marL="1376363" indent="-292100">
              <a:spcBef>
                <a:spcPts val="600"/>
              </a:spcBef>
              <a:buClr>
                <a:srgbClr val="417191"/>
              </a:buClr>
              <a:buFont typeface="Arial" pitchFamily="34" charset="0"/>
              <a:buChar char="&gt;"/>
              <a:defRPr sz="1400">
                <a:latin typeface="Arial" pitchFamily="34"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idx="13"/>
          </p:nvPr>
        </p:nvSpPr>
        <p:spPr>
          <a:xfrm>
            <a:off x="609600" y="1295400"/>
            <a:ext cx="10972800" cy="685800"/>
          </a:xfrm>
          <a:prstGeom prst="rect">
            <a:avLst/>
          </a:prstGeom>
        </p:spPr>
        <p:txBody>
          <a:bodyPr wrap="square" lIns="0" tIns="0">
            <a:noAutofit/>
          </a:bodyPr>
          <a:lstStyle>
            <a:lvl1pPr marL="0" indent="0" algn="l">
              <a:spcBef>
                <a:spcPts val="0"/>
              </a:spcBef>
              <a:buNone/>
              <a:defRPr sz="2200" baseline="0">
                <a:latin typeface="Arial" pitchFamily="34" charset="0"/>
                <a:cs typeface="Arial" pitchFamily="34" charset="0"/>
              </a:defRPr>
            </a:lvl1pPr>
            <a:lvl2pPr marL="519113" indent="-292100">
              <a:spcBef>
                <a:spcPts val="600"/>
              </a:spcBef>
              <a:defRPr sz="1800">
                <a:latin typeface="Arial" pitchFamily="34" charset="0"/>
                <a:cs typeface="Arial" pitchFamily="34" charset="0"/>
              </a:defRPr>
            </a:lvl2pPr>
            <a:lvl3pPr marL="801688" indent="-282575">
              <a:spcBef>
                <a:spcPts val="600"/>
              </a:spcBef>
              <a:defRPr sz="1600">
                <a:latin typeface="Arial" pitchFamily="34" charset="0"/>
                <a:cs typeface="Arial" pitchFamily="34" charset="0"/>
              </a:defRPr>
            </a:lvl3pPr>
            <a:lvl4pPr marL="1084263" indent="-282575">
              <a:spcBef>
                <a:spcPts val="600"/>
              </a:spcBef>
              <a:buNone/>
              <a:defRPr sz="1400">
                <a:latin typeface="Arial" pitchFamily="34" charset="0"/>
                <a:cs typeface="Arial" pitchFamily="34" charset="0"/>
              </a:defRPr>
            </a:lvl4pPr>
            <a:lvl5pPr marL="1376363" indent="-292100">
              <a:spcBef>
                <a:spcPts val="600"/>
              </a:spcBef>
              <a:buFont typeface="Arial" pitchFamily="34" charset="0"/>
              <a:buChar char="&gt;"/>
              <a:defRPr sz="1400">
                <a:latin typeface="Arial" pitchFamily="34" charset="0"/>
                <a:cs typeface="Arial" pitchFamily="34" charset="0"/>
              </a:defRPr>
            </a:lvl5pPr>
          </a:lstStyle>
          <a:p>
            <a:pPr lvl="0"/>
            <a:r>
              <a:rPr lang="en-US" dirty="0"/>
              <a:t>Click to edit Master text styles</a:t>
            </a:r>
          </a:p>
        </p:txBody>
      </p:sp>
      <p:sp>
        <p:nvSpPr>
          <p:cNvPr id="10" name="Slide Number Placeholder 5"/>
          <p:cNvSpPr>
            <a:spLocks noGrp="1"/>
          </p:cNvSpPr>
          <p:nvPr>
            <p:ph type="sldNum" sz="quarter" idx="12"/>
          </p:nvPr>
        </p:nvSpPr>
        <p:spPr>
          <a:xfrm>
            <a:off x="11176000" y="6551630"/>
            <a:ext cx="609600" cy="245097"/>
          </a:xfrm>
          <a:prstGeom prst="rect">
            <a:avLst/>
          </a:prstGeom>
        </p:spPr>
        <p:txBody>
          <a:bodyPr rIns="0"/>
          <a:lstStyle>
            <a:lvl1pPr algn="r">
              <a:defRPr sz="900">
                <a:solidFill>
                  <a:schemeClr val="tx1">
                    <a:lumMod val="50000"/>
                    <a:lumOff val="50000"/>
                  </a:schemeClr>
                </a:solidFill>
                <a:latin typeface="Arial" pitchFamily="34" charset="0"/>
                <a:cs typeface="Arial" pitchFamily="34" charset="0"/>
              </a:defRPr>
            </a:lvl1pPr>
          </a:lstStyle>
          <a:p>
            <a:fld id="{B577B0CA-740C-471E-8E5F-C22F8078A3C0}" type="slidenum">
              <a:rPr lang="en-US" smtClean="0"/>
              <a:pPr/>
              <a:t>‹#›</a:t>
            </a:fld>
            <a:endParaRPr lang="en-US" dirty="0"/>
          </a:p>
        </p:txBody>
      </p:sp>
      <p:sp>
        <p:nvSpPr>
          <p:cNvPr id="14" name="Title 1"/>
          <p:cNvSpPr>
            <a:spLocks noGrp="1"/>
          </p:cNvSpPr>
          <p:nvPr>
            <p:ph type="title"/>
          </p:nvPr>
        </p:nvSpPr>
        <p:spPr>
          <a:xfrm>
            <a:off x="609600" y="704851"/>
            <a:ext cx="10972800" cy="681183"/>
          </a:xfrm>
          <a:prstGeom prst="rect">
            <a:avLst/>
          </a:prstGeom>
        </p:spPr>
        <p:txBody>
          <a:bodyPr lIns="0" tIns="0">
            <a:noAutofit/>
          </a:bodyPr>
          <a:lstStyle>
            <a:lvl1pPr algn="l">
              <a:lnSpc>
                <a:spcPts val="3000"/>
              </a:lnSpc>
              <a:defRPr sz="3200" b="1">
                <a:solidFill>
                  <a:srgbClr val="0F4A77"/>
                </a:solidFill>
                <a:latin typeface="+mj-lt"/>
                <a:cs typeface="Arial" pitchFamily="34" charset="0"/>
              </a:defRPr>
            </a:lvl1pPr>
          </a:lstStyle>
          <a:p>
            <a:endParaRPr lang="en-US" dirty="0"/>
          </a:p>
        </p:txBody>
      </p:sp>
    </p:spTree>
    <p:extLst>
      <p:ext uri="{BB962C8B-B14F-4D97-AF65-F5344CB8AC3E}">
        <p14:creationId xmlns:p14="http://schemas.microsoft.com/office/powerpoint/2010/main" val="11264512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 y="6356351"/>
            <a:ext cx="2844800" cy="365125"/>
          </a:xfrm>
          <a:prstGeom prst="rect">
            <a:avLst/>
          </a:prstGeom>
        </p:spPr>
        <p:txBody>
          <a:bodyPr/>
          <a:lstStyle/>
          <a:p>
            <a:fld id="{060FF94C-582B-4C03-ADA6-E08142597DA4}" type="datetimeFigureOut">
              <a:rPr lang="en-US" smtClean="0"/>
              <a:t>3/14/2018</a:t>
            </a:fld>
            <a:endParaRPr lang="en-US"/>
          </a:p>
        </p:txBody>
      </p:sp>
      <p:sp>
        <p:nvSpPr>
          <p:cNvPr id="3" name="Footer Placeholder 2"/>
          <p:cNvSpPr>
            <a:spLocks noGrp="1"/>
          </p:cNvSpPr>
          <p:nvPr>
            <p:ph type="ftr" sz="quarter" idx="11"/>
          </p:nvPr>
        </p:nvSpPr>
        <p:spPr>
          <a:xfrm>
            <a:off x="4165600" y="6356351"/>
            <a:ext cx="3860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8737600" y="6356351"/>
            <a:ext cx="2844800" cy="365125"/>
          </a:xfrm>
          <a:prstGeom prst="rect">
            <a:avLst/>
          </a:prstGeom>
        </p:spPr>
        <p:txBody>
          <a:bodyPr/>
          <a:lstStyle/>
          <a:p>
            <a:fld id="{88F35EBD-5986-4C71-9EF4-342F2A2F566B}" type="slidenum">
              <a:rPr lang="en-US" smtClean="0"/>
              <a:t>‹#›</a:t>
            </a:fld>
            <a:endParaRPr lang="en-US"/>
          </a:p>
        </p:txBody>
      </p:sp>
    </p:spTree>
    <p:extLst>
      <p:ext uri="{BB962C8B-B14F-4D97-AF65-F5344CB8AC3E}">
        <p14:creationId xmlns:p14="http://schemas.microsoft.com/office/powerpoint/2010/main" val="15386501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quarter" idx="10"/>
          </p:nvPr>
        </p:nvSpPr>
        <p:spPr/>
        <p:txBody>
          <a:bodyPr/>
          <a:lstStyle>
            <a:lvl1pPr>
              <a:defRPr/>
            </a:lvl1pPr>
          </a:lstStyle>
          <a:p>
            <a:fld id="{5E897C1D-297F-4AE6-ABD3-3B10E453CF6A}" type="datetime1">
              <a:rPr lang="en-US" smtClean="0">
                <a:solidFill>
                  <a:srgbClr val="FFFFFF"/>
                </a:solidFill>
              </a:rPr>
              <a:t>3/13/2018</a:t>
            </a:fld>
            <a:endParaRPr lang="en-US">
              <a:solidFill>
                <a:srgbClr val="FFFFFF"/>
              </a:solidFill>
            </a:endParaRPr>
          </a:p>
        </p:txBody>
      </p:sp>
      <p:sp>
        <p:nvSpPr>
          <p:cNvPr id="5" name="Slide Number Placeholder 4"/>
          <p:cNvSpPr>
            <a:spLocks noGrp="1"/>
          </p:cNvSpPr>
          <p:nvPr>
            <p:ph type="sldNum" sz="quarter" idx="11"/>
          </p:nvPr>
        </p:nvSpPr>
        <p:spPr/>
        <p:txBody>
          <a:bodyPr/>
          <a:lstStyle>
            <a:lvl1pPr>
              <a:defRPr/>
            </a:lvl1pPr>
          </a:lstStyle>
          <a:p>
            <a:fld id="{1DAF63A2-55FF-45AE-993D-7F5AE00746FC}"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38777445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29791"/>
            <a:ext cx="10363200" cy="1470660"/>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609600" y="6356986"/>
            <a:ext cx="2844800" cy="363855"/>
          </a:xfrm>
          <a:prstGeom prst="rect">
            <a:avLst/>
          </a:prstGeom>
        </p:spPr>
        <p:txBody>
          <a:bodyPr/>
          <a:lstStyle/>
          <a:p>
            <a:fld id="{01F94E3B-2371-4EFD-A961-08FA1881815C}" type="datetimeFigureOut">
              <a:rPr lang="en-US" smtClean="0">
                <a:solidFill>
                  <a:prstClr val="black"/>
                </a:solidFill>
              </a:rPr>
              <a:pPr/>
              <a:t>3/14/2018</a:t>
            </a:fld>
            <a:endParaRPr lang="en-US" dirty="0">
              <a:solidFill>
                <a:prstClr val="black"/>
              </a:solidFill>
            </a:endParaRPr>
          </a:p>
        </p:txBody>
      </p:sp>
      <p:sp>
        <p:nvSpPr>
          <p:cNvPr id="5" name="Footer Placeholder 4"/>
          <p:cNvSpPr>
            <a:spLocks noGrp="1"/>
          </p:cNvSpPr>
          <p:nvPr>
            <p:ph type="ftr" sz="quarter" idx="11"/>
          </p:nvPr>
        </p:nvSpPr>
        <p:spPr>
          <a:xfrm>
            <a:off x="4165600" y="6356986"/>
            <a:ext cx="3860800" cy="36385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8737600" y="6356986"/>
            <a:ext cx="2844800" cy="363855"/>
          </a:xfrm>
          <a:prstGeom prst="rect">
            <a:avLst/>
          </a:prstGeom>
        </p:spPr>
        <p:txBody>
          <a:bodyPr/>
          <a:lstStyle/>
          <a:p>
            <a:fld id="{543DA42F-A91E-4FB9-96FC-FB525150B2B2}"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40616285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2"/>
          <p:cNvSpPr>
            <a:spLocks noGrp="1"/>
          </p:cNvSpPr>
          <p:nvPr>
            <p:ph type="sldNum" sz="quarter" idx="4"/>
          </p:nvPr>
        </p:nvSpPr>
        <p:spPr>
          <a:xfrm>
            <a:off x="4673600" y="6389256"/>
            <a:ext cx="2844800" cy="365125"/>
          </a:xfrm>
          <a:prstGeom prst="rect">
            <a:avLst/>
          </a:prstGeom>
        </p:spPr>
        <p:txBody>
          <a:bodyPr vert="horz" lIns="91440" tIns="45720" rIns="91440" bIns="45720" rtlCol="0" anchor="ctr"/>
          <a:lstStyle>
            <a:lvl1pPr algn="ctr">
              <a:defRPr sz="1600">
                <a:solidFill>
                  <a:schemeClr val="bg1"/>
                </a:solidFill>
              </a:defRPr>
            </a:lvl1pPr>
          </a:lstStyle>
          <a:p>
            <a:fld id="{7F3638D4-E752-4299-BF41-B99E3DEB8DBA}"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40229994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7"/>
            <a:ext cx="10972800" cy="1143000"/>
          </a:xfrm>
          <a:prstGeom prst="rect">
            <a:avLst/>
          </a:prstGeom>
        </p:spPr>
        <p:txBody>
          <a:bodyPr lIns="60533" tIns="30267" rIns="60533" bIns="30267"/>
          <a:lstStyle/>
          <a:p>
            <a:r>
              <a:rPr lang="en-US"/>
              <a:t>Click to edit Master title style</a:t>
            </a:r>
            <a:endParaRPr lang="en-US" dirty="0"/>
          </a:p>
        </p:txBody>
      </p:sp>
      <p:sp>
        <p:nvSpPr>
          <p:cNvPr id="3" name="Slide Number Placeholder 2"/>
          <p:cNvSpPr>
            <a:spLocks noGrp="1"/>
          </p:cNvSpPr>
          <p:nvPr>
            <p:ph type="sldNum" sz="quarter" idx="4"/>
          </p:nvPr>
        </p:nvSpPr>
        <p:spPr>
          <a:xfrm>
            <a:off x="4660203" y="6389258"/>
            <a:ext cx="2844800" cy="365125"/>
          </a:xfrm>
          <a:prstGeom prst="rect">
            <a:avLst/>
          </a:prstGeom>
        </p:spPr>
        <p:txBody>
          <a:bodyPr vert="horz" lIns="81635" tIns="40818" rIns="81635" bIns="40818" rtlCol="0" anchor="ctr"/>
          <a:lstStyle>
            <a:lvl1pPr algn="ctr">
              <a:defRPr sz="1467">
                <a:solidFill>
                  <a:schemeClr val="bg1"/>
                </a:solidFill>
              </a:defRPr>
            </a:lvl1pPr>
          </a:lstStyle>
          <a:p>
            <a:fld id="{7F3638D4-E752-4299-BF41-B99E3DEB8DBA}"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40089801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8101503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7"/>
            <a:ext cx="10972800" cy="1143000"/>
          </a:xfrm>
          <a:prstGeom prst="rect">
            <a:avLst/>
          </a:prstGeom>
        </p:spPr>
        <p:txBody>
          <a:bodyPr/>
          <a:lstStyle/>
          <a:p>
            <a:r>
              <a:rPr lang="en-US"/>
              <a:t>Click to edit Master title style</a:t>
            </a:r>
            <a:endParaRPr lang="en-US" dirty="0"/>
          </a:p>
        </p:txBody>
      </p:sp>
      <p:sp>
        <p:nvSpPr>
          <p:cNvPr id="3" name="Content Placeholder 2"/>
          <p:cNvSpPr>
            <a:spLocks noGrp="1"/>
          </p:cNvSpPr>
          <p:nvPr>
            <p:ph idx="1"/>
          </p:nvPr>
        </p:nvSpPr>
        <p:spPr>
          <a:xfrm>
            <a:off x="609600" y="1600201"/>
            <a:ext cx="10972800" cy="4525963"/>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4"/>
          <p:cNvSpPr>
            <a:spLocks noGrp="1"/>
          </p:cNvSpPr>
          <p:nvPr>
            <p:ph type="sldNum" sz="quarter" idx="11"/>
          </p:nvPr>
        </p:nvSpPr>
        <p:spPr>
          <a:xfrm>
            <a:off x="5892800" y="6566677"/>
            <a:ext cx="2844800" cy="294409"/>
          </a:xfrm>
          <a:prstGeom prst="rect">
            <a:avLst/>
          </a:prstGeom>
        </p:spPr>
        <p:txBody>
          <a:bodyPr/>
          <a:lstStyle>
            <a:lvl1pPr>
              <a:defRPr/>
            </a:lvl1pPr>
          </a:lstStyle>
          <a:p>
            <a:fld id="{1DAF63A2-55FF-45AE-993D-7F5AE00746FC}" type="slidenum">
              <a:rPr lang="en-US">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6245598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3.jpg"/><Relationship Id="rId3" Type="http://schemas.openxmlformats.org/officeDocument/2006/relationships/slideLayout" Target="../slideLayouts/slideLayout7.xml"/><Relationship Id="rId7"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13.xml"/><Relationship Id="rId7" Type="http://schemas.openxmlformats.org/officeDocument/2006/relationships/theme" Target="../theme/theme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9"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19.xml"/><Relationship Id="rId7" Type="http://schemas.openxmlformats.org/officeDocument/2006/relationships/image" Target="../media/image1.jpeg"/><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theme" Target="../theme/theme4.xml"/><Relationship Id="rId5" Type="http://schemas.openxmlformats.org/officeDocument/2006/relationships/slideLayout" Target="../slideLayouts/slideLayout21.xml"/><Relationship Id="rId4"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 name="Picture 4" descr="G:\Projects\1000 COMM\1000-10517 January Town Hall PowerPoint Presentation\Layout\Art\TH Bkgd_Base_3.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17" y="0"/>
            <a:ext cx="12176967"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905911" y="274639"/>
            <a:ext cx="8910244" cy="1143000"/>
          </a:xfrm>
          <a:prstGeom prst="rect">
            <a:avLst/>
          </a:prstGeom>
        </p:spPr>
        <p:txBody>
          <a:bodyPr vert="horz" lIns="91440" tIns="45720" rIns="91440" bIns="45720" rtlCol="0" anchor="ctr">
            <a:normAutofit/>
          </a:bodyPr>
          <a:lstStyle/>
          <a:p>
            <a:r>
              <a:rPr lang="en-US" dirty="0"/>
              <a:t>Title</a:t>
            </a:r>
          </a:p>
        </p:txBody>
      </p:sp>
      <p:sp>
        <p:nvSpPr>
          <p:cNvPr id="3" name="Text Placeholder 2"/>
          <p:cNvSpPr>
            <a:spLocks noGrp="1"/>
          </p:cNvSpPr>
          <p:nvPr>
            <p:ph type="body" idx="1"/>
          </p:nvPr>
        </p:nvSpPr>
        <p:spPr>
          <a:xfrm>
            <a:off x="2905913" y="1600201"/>
            <a:ext cx="8910244"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28" name="Picture 4" descr="G:\Art_Resources\_HMSA Logo_Approved 2014\png\with Tagline\HMSA Logo_Rev_14P wTag blu inside.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45402" y="5955062"/>
            <a:ext cx="2021061" cy="5436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408990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71" r:id="rId4"/>
  </p:sldLayoutIdLst>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8">
            <a:alphaModFix amt="70000"/>
            <a:lum/>
          </a:blip>
          <a:srcRect/>
          <a:stretch>
            <a:fillRect/>
          </a:stretch>
        </a:blipFill>
        <a:effectLst/>
      </p:bgPr>
    </p:bg>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a:xfrm>
            <a:off x="4673600" y="6389256"/>
            <a:ext cx="2844800" cy="365125"/>
          </a:xfrm>
          <a:prstGeom prst="rect">
            <a:avLst/>
          </a:prstGeom>
        </p:spPr>
        <p:txBody>
          <a:bodyPr vert="horz" lIns="91440" tIns="45720" rIns="91440" bIns="45720" rtlCol="0" anchor="ctr"/>
          <a:lstStyle>
            <a:lvl1pPr algn="ctr">
              <a:defRPr sz="1600">
                <a:solidFill>
                  <a:schemeClr val="bg1"/>
                </a:solidFill>
              </a:defRPr>
            </a:lvl1pPr>
          </a:lstStyle>
          <a:p>
            <a:fld id="{7F3638D4-E752-4299-BF41-B99E3DEB8DBA}"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096233853"/>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Lst>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 name="Picture 4" descr="G:\Projects\1000 COMM\1000-10517 January Town Hall PowerPoint Presentation\Layout\Art\TH Bkgd_Base_3.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517" y="0"/>
            <a:ext cx="12176967"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905911" y="274639"/>
            <a:ext cx="8910244" cy="1143000"/>
          </a:xfrm>
          <a:prstGeom prst="rect">
            <a:avLst/>
          </a:prstGeom>
        </p:spPr>
        <p:txBody>
          <a:bodyPr vert="horz" lIns="91440" tIns="45720" rIns="91440" bIns="45720" rtlCol="0" anchor="ctr">
            <a:normAutofit/>
          </a:bodyPr>
          <a:lstStyle/>
          <a:p>
            <a:r>
              <a:rPr lang="en-US" dirty="0"/>
              <a:t>Title</a:t>
            </a:r>
          </a:p>
        </p:txBody>
      </p:sp>
      <p:sp>
        <p:nvSpPr>
          <p:cNvPr id="3" name="Text Placeholder 2"/>
          <p:cNvSpPr>
            <a:spLocks noGrp="1"/>
          </p:cNvSpPr>
          <p:nvPr>
            <p:ph type="body" idx="1"/>
          </p:nvPr>
        </p:nvSpPr>
        <p:spPr>
          <a:xfrm>
            <a:off x="2905913" y="1600201"/>
            <a:ext cx="8910244"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28" name="Picture 4" descr="G:\Art_Resources\_HMSA Logo_Approved 2014\png\with Tagline\HMSA Logo_Rev_14P wTag blu inside.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45402" y="5955062"/>
            <a:ext cx="2021061" cy="5436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032061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Lst>
  <p:hf sldNum="0" hdr="0" ftr="0" dt="0"/>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 name="Picture 4" descr="G:\Projects\1000 COMM\1000-10517 January Town Hall PowerPoint Presentation\Layout\Art\TH Bkgd_Base_3.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517" y="0"/>
            <a:ext cx="12176967"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905911" y="274639"/>
            <a:ext cx="8910244" cy="1143000"/>
          </a:xfrm>
          <a:prstGeom prst="rect">
            <a:avLst/>
          </a:prstGeom>
        </p:spPr>
        <p:txBody>
          <a:bodyPr vert="horz" lIns="91440" tIns="45720" rIns="91440" bIns="45720" rtlCol="0" anchor="ctr">
            <a:normAutofit/>
          </a:bodyPr>
          <a:lstStyle/>
          <a:p>
            <a:r>
              <a:rPr lang="en-US" dirty="0"/>
              <a:t>Title</a:t>
            </a:r>
          </a:p>
        </p:txBody>
      </p:sp>
      <p:sp>
        <p:nvSpPr>
          <p:cNvPr id="3" name="Text Placeholder 2"/>
          <p:cNvSpPr>
            <a:spLocks noGrp="1"/>
          </p:cNvSpPr>
          <p:nvPr>
            <p:ph type="body" idx="1"/>
          </p:nvPr>
        </p:nvSpPr>
        <p:spPr>
          <a:xfrm>
            <a:off x="2905913" y="1600201"/>
            <a:ext cx="8910244"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28" name="Picture 4" descr="G:\Art_Resources\_HMSA Logo_Approved 2014\png\with Tagline\HMSA Logo_Rev_14P wTag blu inside.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45402" y="5955062"/>
            <a:ext cx="2021061" cy="5436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8848291"/>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Lst>
  <p:hf sldNum="0" hdr="0" ftr="0" dt="0"/>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15.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 Id="rId9"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14.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EEB73B-5E7C-47DC-A794-ABB1F318A545}"/>
              </a:ext>
            </a:extLst>
          </p:cNvPr>
          <p:cNvSpPr>
            <a:spLocks noGrp="1"/>
          </p:cNvSpPr>
          <p:nvPr>
            <p:ph type="ctrTitle"/>
          </p:nvPr>
        </p:nvSpPr>
        <p:spPr>
          <a:xfrm>
            <a:off x="3077980" y="2693987"/>
            <a:ext cx="8534401" cy="1470025"/>
          </a:xfrm>
        </p:spPr>
        <p:txBody>
          <a:bodyPr>
            <a:normAutofit/>
          </a:bodyPr>
          <a:lstStyle/>
          <a:p>
            <a:pPr algn="l"/>
            <a:r>
              <a:rPr lang="en-US" sz="4400" dirty="0">
                <a:solidFill>
                  <a:srgbClr val="0078C1"/>
                </a:solidFill>
              </a:rPr>
              <a:t>Claims Training Overview</a:t>
            </a:r>
          </a:p>
        </p:txBody>
      </p:sp>
      <p:sp>
        <p:nvSpPr>
          <p:cNvPr id="4" name="TextBox 3">
            <a:extLst>
              <a:ext uri="{FF2B5EF4-FFF2-40B4-BE49-F238E27FC236}">
                <a16:creationId xmlns:a16="http://schemas.microsoft.com/office/drawing/2014/main" id="{9FA1F269-2550-4DE3-88C3-A24FE44D99E2}"/>
              </a:ext>
            </a:extLst>
          </p:cNvPr>
          <p:cNvSpPr txBox="1"/>
          <p:nvPr/>
        </p:nvSpPr>
        <p:spPr>
          <a:xfrm>
            <a:off x="3241753" y="3794680"/>
            <a:ext cx="2736376" cy="369332"/>
          </a:xfrm>
          <a:prstGeom prst="rect">
            <a:avLst/>
          </a:prstGeom>
          <a:noFill/>
        </p:spPr>
        <p:txBody>
          <a:bodyPr wrap="square" rtlCol="0">
            <a:spAutoFit/>
          </a:bodyPr>
          <a:lstStyle/>
          <a:p>
            <a:r>
              <a:rPr lang="en-US" dirty="0"/>
              <a:t>March 2018</a:t>
            </a:r>
          </a:p>
        </p:txBody>
      </p:sp>
    </p:spTree>
    <p:extLst>
      <p:ext uri="{BB962C8B-B14F-4D97-AF65-F5344CB8AC3E}">
        <p14:creationId xmlns:p14="http://schemas.microsoft.com/office/powerpoint/2010/main" val="5298143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79743" y="2329565"/>
            <a:ext cx="1466667" cy="2761905"/>
          </a:xfrm>
          <a:prstGeom prst="rect">
            <a:avLst/>
          </a:prstGeom>
        </p:spPr>
      </p:pic>
      <p:pic>
        <p:nvPicPr>
          <p:cNvPr id="10" name="Picture 9">
            <a:extLst>
              <a:ext uri="{FF2B5EF4-FFF2-40B4-BE49-F238E27FC236}">
                <a16:creationId xmlns:a16="http://schemas.microsoft.com/office/drawing/2014/main" id="{183F5A40-4E21-4F57-A886-90A8D54C313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62533" y="2362621"/>
            <a:ext cx="1495238" cy="2838095"/>
          </a:xfrm>
          <a:prstGeom prst="rect">
            <a:avLst/>
          </a:prstGeom>
        </p:spPr>
      </p:pic>
      <p:pic>
        <p:nvPicPr>
          <p:cNvPr id="9" name="Picture 8">
            <a:extLst>
              <a:ext uri="{FF2B5EF4-FFF2-40B4-BE49-F238E27FC236}">
                <a16:creationId xmlns:a16="http://schemas.microsoft.com/office/drawing/2014/main" id="{7C40C572-2D45-4A93-A6FD-6F38ED5EB9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53009" y="2317480"/>
            <a:ext cx="1504762" cy="2752381"/>
          </a:xfrm>
          <a:prstGeom prst="rect">
            <a:avLst/>
          </a:prstGeom>
        </p:spPr>
      </p:pic>
      <p:pic>
        <p:nvPicPr>
          <p:cNvPr id="11" name="Picture 10">
            <a:extLst>
              <a:ext uri="{FF2B5EF4-FFF2-40B4-BE49-F238E27FC236}">
                <a16:creationId xmlns:a16="http://schemas.microsoft.com/office/drawing/2014/main" id="{AFA4D363-DD44-44BB-9681-D1DB0E5D750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86291" y="2341936"/>
            <a:ext cx="1495238" cy="2800000"/>
          </a:xfrm>
          <a:prstGeom prst="rect">
            <a:avLst/>
          </a:prstGeom>
        </p:spPr>
      </p:pic>
      <p:sp>
        <p:nvSpPr>
          <p:cNvPr id="2" name="Title 1"/>
          <p:cNvSpPr>
            <a:spLocks noGrp="1"/>
          </p:cNvSpPr>
          <p:nvPr>
            <p:ph type="title"/>
          </p:nvPr>
        </p:nvSpPr>
        <p:spPr/>
        <p:txBody>
          <a:bodyPr>
            <a:normAutofit/>
          </a:bodyPr>
          <a:lstStyle/>
          <a:p>
            <a:r>
              <a:rPr lang="en-US" sz="4400" dirty="0">
                <a:latin typeface="+mj-lt"/>
              </a:rPr>
              <a:t>Your Claims Management Team</a:t>
            </a:r>
          </a:p>
        </p:txBody>
      </p:sp>
      <p:pic>
        <p:nvPicPr>
          <p:cNvPr id="3" name="Picture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565712" y="2327004"/>
            <a:ext cx="1466667" cy="2742857"/>
          </a:xfrm>
          <a:prstGeom prst="rect">
            <a:avLst/>
          </a:prstGeom>
        </p:spPr>
      </p:pic>
      <p:pic>
        <p:nvPicPr>
          <p:cNvPr id="4" name="Picture 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553010" y="2357711"/>
            <a:ext cx="1476191" cy="2752381"/>
          </a:xfrm>
          <a:prstGeom prst="rect">
            <a:avLst/>
          </a:prstGeom>
        </p:spPr>
      </p:pic>
      <p:pic>
        <p:nvPicPr>
          <p:cNvPr id="7" name="Picture 6" descr="Keith Inouye"/>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553010" y="2327004"/>
            <a:ext cx="1476191" cy="2676191"/>
          </a:xfrm>
          <a:prstGeom prst="rect">
            <a:avLst/>
          </a:prstGeom>
        </p:spPr>
      </p:pic>
      <p:sp>
        <p:nvSpPr>
          <p:cNvPr id="12" name="TextBox 11">
            <a:extLst>
              <a:ext uri="{FF2B5EF4-FFF2-40B4-BE49-F238E27FC236}">
                <a16:creationId xmlns:a16="http://schemas.microsoft.com/office/drawing/2014/main" id="{9314A49B-DC09-45C9-AC7B-9FA433ECD75C}"/>
              </a:ext>
            </a:extLst>
          </p:cNvPr>
          <p:cNvSpPr txBox="1"/>
          <p:nvPr/>
        </p:nvSpPr>
        <p:spPr>
          <a:xfrm>
            <a:off x="5562600" y="2317480"/>
            <a:ext cx="5410200" cy="31393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Univers-Light-Normal"/>
                <a:ea typeface="+mn-ea"/>
                <a:cs typeface="+mn-cs"/>
              </a:rPr>
              <a:t>A welcome from Keith:</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Univers-Light-Norm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Univers-Light-Normal"/>
                <a:ea typeface="+mn-ea"/>
                <a:cs typeface="+mn-cs"/>
              </a:rPr>
              <a:t>“Welcome to Claims and than you for choosing us!  It’s the one department in HMSA where you’ll never know everything there is to know, no matter how long you’ve been here.  So the key is learning to be comfortable with what you don’t know and embracing the challenge of learning something never every single day.  Always remember that there’s a real person behind every single claim that we handle who could be your family, friend or neighbor.”</a:t>
            </a:r>
          </a:p>
        </p:txBody>
      </p:sp>
      <p:sp>
        <p:nvSpPr>
          <p:cNvPr id="13" name="TextBox 12">
            <a:extLst>
              <a:ext uri="{FF2B5EF4-FFF2-40B4-BE49-F238E27FC236}">
                <a16:creationId xmlns:a16="http://schemas.microsoft.com/office/drawing/2014/main" id="{A77D391A-8454-44D5-82C1-0E9F9533C1E0}"/>
              </a:ext>
            </a:extLst>
          </p:cNvPr>
          <p:cNvSpPr txBox="1"/>
          <p:nvPr/>
        </p:nvSpPr>
        <p:spPr>
          <a:xfrm>
            <a:off x="5562600" y="2317480"/>
            <a:ext cx="5029200" cy="258532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Univers-Light-Normal"/>
                <a:ea typeface="+mn-ea"/>
                <a:cs typeface="+mn-cs"/>
              </a:rPr>
              <a:t>A word from Jenell:</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Univers-Light-Norm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Univers-Light-Normal"/>
                <a:ea typeface="+mn-ea"/>
                <a:cs typeface="+mn-cs"/>
              </a:rPr>
              <a:t>“I’ve worked in the Claims Industry for over 30 years.  I’ve worked with all types of claims including Medicaid, vision, drug and dental through various claims systems.  Though I may know a lot about the history of healthcare, I still find myself learning something new on most days.  Claims has NEVER been boring!”</a:t>
            </a:r>
          </a:p>
        </p:txBody>
      </p:sp>
      <p:sp>
        <p:nvSpPr>
          <p:cNvPr id="14" name="TextBox 13">
            <a:extLst>
              <a:ext uri="{FF2B5EF4-FFF2-40B4-BE49-F238E27FC236}">
                <a16:creationId xmlns:a16="http://schemas.microsoft.com/office/drawing/2014/main" id="{FCF237D8-D6B4-4698-96D9-9EE7EC57DC9C}"/>
              </a:ext>
            </a:extLst>
          </p:cNvPr>
          <p:cNvSpPr txBox="1"/>
          <p:nvPr/>
        </p:nvSpPr>
        <p:spPr>
          <a:xfrm>
            <a:off x="5562600" y="2316537"/>
            <a:ext cx="5715000" cy="369331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Univers-Light-Normal"/>
                <a:ea typeface="+mn-ea"/>
                <a:cs typeface="+mn-cs"/>
              </a:rPr>
              <a:t>A welcome from Nam:</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Univers-Light-Norm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Univers-Light-Normal"/>
                <a:ea typeface="+mn-ea"/>
                <a:cs typeface="+mn-cs"/>
              </a:rPr>
              <a:t>The Claims Administration team works together everyday to make HMSA the choice for our members.  As someone with seven years experience at HMSA, I have come to learn that we have a great responsibility -- and a direct and powerful impact to sustaining HMSA's brand through the relationships that make a positive difference in the health of our members.  This means ever one of us upholding the highest standards in our actions and being personally accountable for delivering on our commitment to advancing the health and well-being of Hawaii.  I look forward to you joining us on this journey!</a:t>
            </a:r>
          </a:p>
        </p:txBody>
      </p:sp>
      <p:sp>
        <p:nvSpPr>
          <p:cNvPr id="15" name="TextBox 14">
            <a:extLst>
              <a:ext uri="{FF2B5EF4-FFF2-40B4-BE49-F238E27FC236}">
                <a16:creationId xmlns:a16="http://schemas.microsoft.com/office/drawing/2014/main" id="{9556DEC0-D185-44D4-824F-EA18461D54A2}"/>
              </a:ext>
            </a:extLst>
          </p:cNvPr>
          <p:cNvSpPr txBox="1"/>
          <p:nvPr/>
        </p:nvSpPr>
        <p:spPr>
          <a:xfrm>
            <a:off x="5554941" y="2316537"/>
            <a:ext cx="5715000" cy="258532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Univers-Light-Normal"/>
                <a:ea typeface="+mn-ea"/>
                <a:cs typeface="+mn-cs"/>
              </a:rPr>
              <a:t>A welcome from </a:t>
            </a:r>
            <a:r>
              <a:rPr lang="en-US" dirty="0">
                <a:solidFill>
                  <a:prstClr val="black"/>
                </a:solidFill>
                <a:latin typeface="Univers-Light-Normal"/>
              </a:rPr>
              <a:t>Shannan: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Univers-Light-Norm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Univers-Light-Normal"/>
              </a:rPr>
              <a:t>Aloha and welcome to Claims </a:t>
            </a:r>
            <a:r>
              <a:rPr lang="en-US" dirty="0" err="1">
                <a:solidFill>
                  <a:prstClr val="black"/>
                </a:solidFill>
                <a:latin typeface="Univers-Light-Normal"/>
              </a:rPr>
              <a:t>Ohana</a:t>
            </a:r>
            <a:r>
              <a:rPr lang="en-US" dirty="0">
                <a:solidFill>
                  <a:prstClr val="black"/>
                </a:solidFill>
                <a:latin typeface="Univers-Light-Normal"/>
              </a:rPr>
              <a:t>!  We care deeply about our community and are committed to exceeding customer expectations.  Our many years of combined experience and shared sense of responsibility makes our department specials.  Your journey with us starts today!</a:t>
            </a:r>
            <a:endParaRPr kumimoji="0" lang="en-US" sz="1800" b="0" i="0" u="none" strike="noStrike" kern="1200" cap="none" spc="0" normalizeH="0" baseline="0" noProof="0" dirty="0">
              <a:ln>
                <a:noFill/>
              </a:ln>
              <a:solidFill>
                <a:prstClr val="black"/>
              </a:solidFill>
              <a:effectLst/>
              <a:uLnTx/>
              <a:uFillTx/>
              <a:latin typeface="Univers-Light-Norm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Univers-Light-Normal"/>
              <a:ea typeface="+mn-ea"/>
              <a:cs typeface="+mn-cs"/>
            </a:endParaRPr>
          </a:p>
        </p:txBody>
      </p:sp>
    </p:spTree>
    <p:extLst>
      <p:ext uri="{BB962C8B-B14F-4D97-AF65-F5344CB8AC3E}">
        <p14:creationId xmlns:p14="http://schemas.microsoft.com/office/powerpoint/2010/main" val="191447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subTnLst>
                                    <p:set>
                                      <p:cBhvr override="childStyle">
                                        <p:cTn dur="1" fill="hold" display="0" masterRel="nextClick" afterEffect="1"/>
                                        <p:tgtEl>
                                          <p:spTgt spid="7"/>
                                        </p:tgtEl>
                                        <p:attrNameLst>
                                          <p:attrName>style.visibility</p:attrName>
                                        </p:attrNameLst>
                                      </p:cBhvr>
                                      <p:to>
                                        <p:strVal val="hidden"/>
                                      </p:to>
                                    </p:set>
                                  </p:sub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subTnLst>
                                    <p:set>
                                      <p:cBhvr override="childStyle">
                                        <p:cTn dur="1" fill="hold" display="0" masterRel="nextClick" afterEffect="1"/>
                                        <p:tgtEl>
                                          <p:spTgt spid="12"/>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subTnLst>
                                    <p:set>
                                      <p:cBhvr override="childStyle">
                                        <p:cTn dur="1" fill="hold" display="0" masterRel="nextClick" afterEffect="1"/>
                                        <p:tgtEl>
                                          <p:spTgt spid="3"/>
                                        </p:tgtEl>
                                        <p:attrNameLst>
                                          <p:attrName>style.visibility</p:attrName>
                                        </p:attrNameLst>
                                      </p:cBhvr>
                                      <p:to>
                                        <p:strVal val="hidden"/>
                                      </p:to>
                                    </p:set>
                                  </p:sub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subTnLst>
                                    <p:set>
                                      <p:cBhvr override="childStyle">
                                        <p:cTn dur="1" fill="hold" display="0" masterRel="nextClick" afterEffect="1"/>
                                        <p:tgtEl>
                                          <p:spTgt spid="8"/>
                                        </p:tgtEl>
                                        <p:attrNameLst>
                                          <p:attrName>style.visibility</p:attrName>
                                        </p:attrNameLst>
                                      </p:cBhvr>
                                      <p:to>
                                        <p:strVal val="hidden"/>
                                      </p:to>
                                    </p:set>
                                  </p:subTnLst>
                                </p:cTn>
                              </p:par>
                              <p:par>
                                <p:cTn id="25" presetID="10"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subTnLst>
                                    <p:set>
                                      <p:cBhvr override="childStyle">
                                        <p:cTn dur="1" fill="hold" display="0" masterRel="nextClick" afterEffect="1"/>
                                        <p:tgtEl>
                                          <p:spTgt spid="14"/>
                                        </p:tgtEl>
                                        <p:attrNameLst>
                                          <p:attrName>style.visibility</p:attrName>
                                        </p:attrNameLst>
                                      </p:cBhvr>
                                      <p:to>
                                        <p:strVal val="hidden"/>
                                      </p:to>
                                    </p:set>
                                  </p:sub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subTnLst>
                                    <p:set>
                                      <p:cBhvr override="childStyle">
                                        <p:cTn dur="1" fill="hold" display="0" masterRel="nextClick" afterEffect="1"/>
                                        <p:tgtEl>
                                          <p:spTgt spid="9"/>
                                        </p:tgtEl>
                                        <p:attrNameLst>
                                          <p:attrName>style.visibility</p:attrName>
                                        </p:attrNameLst>
                                      </p:cBhvr>
                                      <p:to>
                                        <p:strVal val="hidden"/>
                                      </p:to>
                                    </p:set>
                                  </p:sub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subTnLst>
                                    <p:set>
                                      <p:cBhvr override="childStyle">
                                        <p:cTn dur="1" fill="hold" display="0" masterRel="nextClick" afterEffect="1"/>
                                        <p:tgtEl>
                                          <p:spTgt spid="10"/>
                                        </p:tgtEl>
                                        <p:attrNameLst>
                                          <p:attrName>style.visibility</p:attrName>
                                        </p:attrNameLst>
                                      </p:cBhvr>
                                      <p:to>
                                        <p:strVal val="hidden"/>
                                      </p:to>
                                    </p:set>
                                  </p:subTnLst>
                                </p:cTn>
                              </p:par>
                              <p:par>
                                <p:cTn id="38" presetID="10" presetClass="entr" presetSubtype="0"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500"/>
                                        <p:tgtEl>
                                          <p:spTgt spid="15"/>
                                        </p:tgtEl>
                                      </p:cBhvr>
                                    </p:animEffect>
                                  </p:childTnLst>
                                  <p:subTnLst>
                                    <p:set>
                                      <p:cBhvr override="childStyle">
                                        <p:cTn dur="1" fill="hold" display="0" masterRel="nextClick" afterEffect="1"/>
                                        <p:tgtEl>
                                          <p:spTgt spid="15"/>
                                        </p:tgtEl>
                                        <p:attrNameLst>
                                          <p:attrName>style.visibility</p:attrName>
                                        </p:attrNameLst>
                                      </p:cBhvr>
                                      <p:to>
                                        <p:strVal val="hidden"/>
                                      </p:to>
                                    </p:set>
                                  </p:sub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fade">
                                      <p:cBhvr>
                                        <p:cTn id="45" dur="500"/>
                                        <p:tgtEl>
                                          <p:spTgt spid="11"/>
                                        </p:tgtEl>
                                      </p:cBhvr>
                                    </p:animEffect>
                                  </p:childTnLst>
                                  <p:subTnLst>
                                    <p:set>
                                      <p:cBhvr override="childStyle">
                                        <p:cTn dur="1" fill="hold" display="0" masterRel="nextClick" afterEffect="1"/>
                                        <p:tgtEl>
                                          <p:spTgt spid="11"/>
                                        </p:tgtEl>
                                        <p:attrNameLst>
                                          <p:attrName>style.visibility</p:attrName>
                                        </p:attrNameLst>
                                      </p:cBhvr>
                                      <p:to>
                                        <p:strVal val="hidden"/>
                                      </p:to>
                                    </p:set>
                                  </p:subTnLst>
                                </p:cTn>
                              </p:par>
                              <p:par>
                                <p:cTn id="46" presetID="10" presetClass="entr" presetSubtype="0" fill="hold" grpId="0" nodeType="with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500"/>
                                        <p:tgtEl>
                                          <p:spTgt spid="13"/>
                                        </p:tgtEl>
                                      </p:cBhvr>
                                    </p:animEffect>
                                  </p:childTnLst>
                                  <p:subTnLst>
                                    <p:set>
                                      <p:cBhvr override="childStyle">
                                        <p:cTn dur="1" fill="hold" display="0" masterRel="nextClick" afterEffect="1"/>
                                        <p:tgtEl>
                                          <p:spTgt spid="13"/>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4"/>
          <p:cNvSpPr>
            <a:spLocks noGrp="1" noChangeArrowheads="1"/>
          </p:cNvSpPr>
          <p:nvPr>
            <p:ph type="title"/>
          </p:nvPr>
        </p:nvSpPr>
        <p:spPr/>
        <p:txBody>
          <a:bodyPr>
            <a:normAutofit/>
          </a:bodyPr>
          <a:lstStyle/>
          <a:p>
            <a:r>
              <a:rPr lang="en-US" sz="4400" dirty="0"/>
              <a:t>Claims Administration Functions</a:t>
            </a:r>
          </a:p>
        </p:txBody>
      </p:sp>
      <p:sp>
        <p:nvSpPr>
          <p:cNvPr id="35845" name="Rectangle 5"/>
          <p:cNvSpPr>
            <a:spLocks noGrp="1" noChangeArrowheads="1"/>
          </p:cNvSpPr>
          <p:nvPr>
            <p:ph type="body" idx="1"/>
          </p:nvPr>
        </p:nvSpPr>
        <p:spPr>
          <a:xfrm>
            <a:off x="2905911" y="1848776"/>
            <a:ext cx="3352846" cy="480303"/>
          </a:xfrm>
        </p:spPr>
        <p:txBody>
          <a:bodyPr>
            <a:normAutofit/>
          </a:bodyPr>
          <a:lstStyle/>
          <a:p>
            <a:r>
              <a:rPr lang="en-US" sz="2400" dirty="0"/>
              <a:t>Claims Adjudication</a:t>
            </a:r>
            <a:endParaRPr lang="en-US" dirty="0"/>
          </a:p>
          <a:p>
            <a:pPr lvl="1"/>
            <a:endParaRPr lang="en-US" dirty="0">
              <a:latin typeface="Univers 45 Light" pitchFamily="34" charset="0"/>
            </a:endParaRPr>
          </a:p>
          <a:p>
            <a:pPr marL="0" indent="0">
              <a:buNone/>
            </a:pPr>
            <a:endParaRPr lang="en-US" dirty="0">
              <a:latin typeface="Univers 45 Light" pitchFamily="34" charset="0"/>
            </a:endParaRPr>
          </a:p>
        </p:txBody>
      </p:sp>
      <p:pic>
        <p:nvPicPr>
          <p:cNvPr id="3" name="Picture 2">
            <a:extLst>
              <a:ext uri="{FF2B5EF4-FFF2-40B4-BE49-F238E27FC236}">
                <a16:creationId xmlns:a16="http://schemas.microsoft.com/office/drawing/2014/main" id="{033FD5A4-FA2F-417E-B97A-2FD901478FC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68065" y="2438400"/>
            <a:ext cx="1371600" cy="1371600"/>
          </a:xfrm>
          <a:prstGeom prst="rect">
            <a:avLst/>
          </a:prstGeom>
        </p:spPr>
      </p:pic>
      <p:grpSp>
        <p:nvGrpSpPr>
          <p:cNvPr id="2" name="Group 1">
            <a:extLst>
              <a:ext uri="{FF2B5EF4-FFF2-40B4-BE49-F238E27FC236}">
                <a16:creationId xmlns:a16="http://schemas.microsoft.com/office/drawing/2014/main" id="{23B94FAE-999C-4A30-A2CB-D1E6B82D6065}"/>
              </a:ext>
            </a:extLst>
          </p:cNvPr>
          <p:cNvGrpSpPr/>
          <p:nvPr/>
        </p:nvGrpSpPr>
        <p:grpSpPr>
          <a:xfrm>
            <a:off x="7765002" y="1848776"/>
            <a:ext cx="2445798" cy="1961224"/>
            <a:chOff x="7765002" y="1848776"/>
            <a:chExt cx="2445798" cy="1961224"/>
          </a:xfrm>
        </p:grpSpPr>
        <p:sp>
          <p:nvSpPr>
            <p:cNvPr id="11" name="Rectangle 5">
              <a:extLst>
                <a:ext uri="{FF2B5EF4-FFF2-40B4-BE49-F238E27FC236}">
                  <a16:creationId xmlns:a16="http://schemas.microsoft.com/office/drawing/2014/main" id="{1CF82441-B07B-458C-8198-4F2BC857C7C0}"/>
                </a:ext>
              </a:extLst>
            </p:cNvPr>
            <p:cNvSpPr txBox="1">
              <a:spLocks noChangeArrowheads="1"/>
            </p:cNvSpPr>
            <p:nvPr/>
          </p:nvSpPr>
          <p:spPr bwMode="auto">
            <a:xfrm>
              <a:off x="7765002" y="1848776"/>
              <a:ext cx="1521087" cy="480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225425" indent="-225425" algn="l" rtl="0" eaLnBrk="1" fontAlgn="base" hangingPunct="1">
                <a:spcBef>
                  <a:spcPct val="20000"/>
                </a:spcBef>
                <a:spcAft>
                  <a:spcPct val="0"/>
                </a:spcAft>
                <a:buFont typeface="Wingdings" pitchFamily="2" charset="2"/>
                <a:buChar char="§"/>
                <a:defRPr sz="2400">
                  <a:solidFill>
                    <a:schemeClr val="tx1"/>
                  </a:solidFill>
                  <a:latin typeface="Times New Roman" pitchFamily="18" charset="0"/>
                  <a:ea typeface="+mn-ea"/>
                  <a:cs typeface="Times New Roman" pitchFamily="18" charset="0"/>
                </a:defRPr>
              </a:lvl1pPr>
              <a:lvl2pPr marL="693738" indent="-223838" algn="l" rtl="0" eaLnBrk="1" fontAlgn="base" hangingPunct="1">
                <a:spcBef>
                  <a:spcPct val="20000"/>
                </a:spcBef>
                <a:spcAft>
                  <a:spcPct val="0"/>
                </a:spcAft>
                <a:buFont typeface="Wingdings" pitchFamily="2" charset="2"/>
                <a:buChar char="§"/>
                <a:defRPr sz="2000">
                  <a:solidFill>
                    <a:schemeClr val="tx1"/>
                  </a:solidFill>
                  <a:latin typeface="Times New Roman" pitchFamily="18" charset="0"/>
                  <a:cs typeface="Times New Roman" pitchFamily="18" charset="0"/>
                </a:defRPr>
              </a:lvl2pPr>
              <a:lvl3pPr marL="1139825" indent="-228600" algn="l" rtl="0" eaLnBrk="1" fontAlgn="base" hangingPunct="1">
                <a:spcBef>
                  <a:spcPct val="20000"/>
                </a:spcBef>
                <a:spcAft>
                  <a:spcPct val="0"/>
                </a:spcAft>
                <a:buFont typeface="Wingdings" pitchFamily="2" charset="2"/>
                <a:buChar char="§"/>
                <a:defRPr>
                  <a:solidFill>
                    <a:schemeClr val="tx1"/>
                  </a:solidFill>
                  <a:latin typeface="Times New Roman" pitchFamily="18" charset="0"/>
                  <a:cs typeface="Times New Roman" pitchFamily="18" charset="0"/>
                </a:defRPr>
              </a:lvl3pPr>
              <a:lvl4pPr marL="1608138" indent="-228600" algn="l" rtl="0" eaLnBrk="1" fontAlgn="base" hangingPunct="1">
                <a:spcBef>
                  <a:spcPct val="20000"/>
                </a:spcBef>
                <a:spcAft>
                  <a:spcPct val="0"/>
                </a:spcAft>
                <a:buFont typeface="Wingdings" pitchFamily="2" charset="2"/>
                <a:buChar char="§"/>
                <a:defRPr sz="1400">
                  <a:solidFill>
                    <a:schemeClr val="tx1"/>
                  </a:solidFill>
                  <a:latin typeface="Times New Roman" pitchFamily="18" charset="0"/>
                  <a:cs typeface="Times New Roman" pitchFamily="18" charset="0"/>
                </a:defRPr>
              </a:lvl4pPr>
              <a:lvl5pPr marL="1951038" indent="-228600" algn="l" rtl="0" eaLnBrk="1" fontAlgn="base" hangingPunct="1">
                <a:spcBef>
                  <a:spcPct val="20000"/>
                </a:spcBef>
                <a:spcAft>
                  <a:spcPct val="0"/>
                </a:spcAft>
                <a:buChar char="»"/>
                <a:defRPr sz="2000">
                  <a:solidFill>
                    <a:srgbClr val="0078C1"/>
                  </a:solidFill>
                  <a:latin typeface="Trebuchet MS" pitchFamily="34" charset="0"/>
                </a:defRPr>
              </a:lvl5pPr>
              <a:lvl6pPr marL="2408238" indent="-228600" algn="l" rtl="0" eaLnBrk="1" fontAlgn="base" hangingPunct="1">
                <a:spcBef>
                  <a:spcPct val="20000"/>
                </a:spcBef>
                <a:spcAft>
                  <a:spcPct val="0"/>
                </a:spcAft>
                <a:buChar char="»"/>
                <a:defRPr sz="2000">
                  <a:solidFill>
                    <a:srgbClr val="0078C1"/>
                  </a:solidFill>
                  <a:latin typeface="Trebuchet MS" pitchFamily="34" charset="0"/>
                </a:defRPr>
              </a:lvl6pPr>
              <a:lvl7pPr marL="2865438" indent="-228600" algn="l" rtl="0" eaLnBrk="1" fontAlgn="base" hangingPunct="1">
                <a:spcBef>
                  <a:spcPct val="20000"/>
                </a:spcBef>
                <a:spcAft>
                  <a:spcPct val="0"/>
                </a:spcAft>
                <a:buChar char="»"/>
                <a:defRPr sz="2000">
                  <a:solidFill>
                    <a:srgbClr val="0078C1"/>
                  </a:solidFill>
                  <a:latin typeface="Trebuchet MS" pitchFamily="34" charset="0"/>
                </a:defRPr>
              </a:lvl7pPr>
              <a:lvl8pPr marL="3322638" indent="-228600" algn="l" rtl="0" eaLnBrk="1" fontAlgn="base" hangingPunct="1">
                <a:spcBef>
                  <a:spcPct val="20000"/>
                </a:spcBef>
                <a:spcAft>
                  <a:spcPct val="0"/>
                </a:spcAft>
                <a:buChar char="»"/>
                <a:defRPr sz="2000">
                  <a:solidFill>
                    <a:srgbClr val="0078C1"/>
                  </a:solidFill>
                  <a:latin typeface="Trebuchet MS" pitchFamily="34" charset="0"/>
                </a:defRPr>
              </a:lvl8pPr>
              <a:lvl9pPr marL="3779838" indent="-228600" algn="l" rtl="0" eaLnBrk="1" fontAlgn="base" hangingPunct="1">
                <a:spcBef>
                  <a:spcPct val="20000"/>
                </a:spcBef>
                <a:spcAft>
                  <a:spcPct val="0"/>
                </a:spcAft>
                <a:buChar char="»"/>
                <a:defRPr sz="2000">
                  <a:solidFill>
                    <a:srgbClr val="0078C1"/>
                  </a:solidFill>
                  <a:latin typeface="Trebuchet MS" pitchFamily="34" charset="0"/>
                </a:defRPr>
              </a:lvl9pPr>
            </a:lstStyle>
            <a:p>
              <a:pPr marL="225425" marR="0" lvl="0" indent="-225425"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US" sz="2400" b="0" i="0" u="none" strike="noStrike" kern="0" cap="none" spc="0" normalizeH="0" baseline="0" noProof="0" dirty="0">
                  <a:ln>
                    <a:noFill/>
                  </a:ln>
                  <a:solidFill>
                    <a:prstClr val="black"/>
                  </a:solidFill>
                  <a:effectLst/>
                  <a:uLnTx/>
                  <a:uFillTx/>
                  <a:latin typeface="Univers-Light-Normal"/>
                  <a:ea typeface="+mn-ea"/>
                  <a:cs typeface="Times New Roman" pitchFamily="18" charset="0"/>
                </a:rPr>
                <a:t>Analysis</a:t>
              </a:r>
            </a:p>
            <a:p>
              <a:pPr marL="693738" marR="0" lvl="1" indent="-223838" algn="l" defTabSz="914400" rtl="0" eaLnBrk="1" fontAlgn="base" latinLnBrk="0" hangingPunct="1">
                <a:lnSpc>
                  <a:spcPct val="100000"/>
                </a:lnSpc>
                <a:spcBef>
                  <a:spcPct val="20000"/>
                </a:spcBef>
                <a:spcAft>
                  <a:spcPct val="0"/>
                </a:spcAft>
                <a:buClrTx/>
                <a:buSzTx/>
                <a:buFont typeface="Wingdings" pitchFamily="2" charset="2"/>
                <a:buChar char="§"/>
                <a:tabLst/>
                <a:defRPr/>
              </a:pPr>
              <a:endParaRPr kumimoji="0" lang="en-US" sz="2000" b="0" i="0" u="none" strike="noStrike" kern="0" cap="none" spc="0" normalizeH="0" baseline="0" noProof="0" dirty="0">
                <a:ln>
                  <a:noFill/>
                </a:ln>
                <a:solidFill>
                  <a:prstClr val="black"/>
                </a:solidFill>
                <a:effectLst/>
                <a:uLnTx/>
                <a:uFillTx/>
                <a:latin typeface="Univers 45 Light" pitchFamily="34" charset="0"/>
                <a:ea typeface="+mn-ea"/>
                <a:cs typeface="Times New Roman" pitchFamily="18" charset="0"/>
              </a:endParaRPr>
            </a:p>
            <a:p>
              <a:pPr marL="693738" marR="0" lvl="1" indent="-223838" algn="l" defTabSz="914400" rtl="0" eaLnBrk="1" fontAlgn="base" latinLnBrk="0" hangingPunct="1">
                <a:lnSpc>
                  <a:spcPct val="100000"/>
                </a:lnSpc>
                <a:spcBef>
                  <a:spcPct val="20000"/>
                </a:spcBef>
                <a:spcAft>
                  <a:spcPct val="0"/>
                </a:spcAft>
                <a:buClrTx/>
                <a:buSzTx/>
                <a:buFont typeface="Wingdings" pitchFamily="2" charset="2"/>
                <a:buChar char="§"/>
                <a:tabLst/>
                <a:defRPr/>
              </a:pPr>
              <a:endParaRPr kumimoji="0" lang="en-US" sz="2000" b="0" i="0" u="none" strike="noStrike" kern="0" cap="none" spc="0" normalizeH="0" baseline="0" noProof="0" dirty="0">
                <a:ln>
                  <a:noFill/>
                </a:ln>
                <a:solidFill>
                  <a:prstClr val="black"/>
                </a:solidFill>
                <a:effectLst/>
                <a:uLnTx/>
                <a:uFillTx/>
                <a:latin typeface="Univers 45 Light" pitchFamily="34" charset="0"/>
                <a:ea typeface="+mn-ea"/>
                <a:cs typeface="Times New Roman" pitchFamily="18" charset="0"/>
              </a:endParaRPr>
            </a:p>
            <a:p>
              <a:pPr marL="469900" marR="0" lvl="1" indent="0" algn="l"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en-US" sz="2000" b="0" i="0" u="none" strike="noStrike" kern="0" cap="none" spc="0" normalizeH="0" baseline="0" noProof="0" dirty="0">
                <a:ln>
                  <a:noFill/>
                </a:ln>
                <a:solidFill>
                  <a:prstClr val="black"/>
                </a:solidFill>
                <a:effectLst/>
                <a:uLnTx/>
                <a:uFillTx/>
                <a:latin typeface="Univers 45 Light" pitchFamily="34" charset="0"/>
                <a:ea typeface="+mn-ea"/>
                <a:cs typeface="Times New Roman" pitchFamily="18" charset="0"/>
              </a:endParaRP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en-US" sz="2400" b="0" i="0" u="none" strike="noStrike" kern="0" cap="none" spc="0" normalizeH="0" baseline="0" noProof="0" dirty="0">
                <a:ln>
                  <a:noFill/>
                </a:ln>
                <a:solidFill>
                  <a:prstClr val="black"/>
                </a:solidFill>
                <a:effectLst/>
                <a:uLnTx/>
                <a:uFillTx/>
                <a:latin typeface="Univers 45 Light" pitchFamily="34" charset="0"/>
                <a:ea typeface="+mn-ea"/>
                <a:cs typeface="Times New Roman" pitchFamily="18" charset="0"/>
              </a:endParaRP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en-US" sz="2400" b="0" i="0" u="none" strike="noStrike" kern="0" cap="none" spc="0" normalizeH="0" baseline="0" noProof="0" dirty="0">
                <a:ln>
                  <a:noFill/>
                </a:ln>
                <a:solidFill>
                  <a:prstClr val="black"/>
                </a:solidFill>
                <a:effectLst/>
                <a:uLnTx/>
                <a:uFillTx/>
                <a:latin typeface="Univers 45 Light" pitchFamily="34" charset="0"/>
                <a:ea typeface="+mn-ea"/>
                <a:cs typeface="Times New Roman" pitchFamily="18" charset="0"/>
              </a:endParaRPr>
            </a:p>
            <a:p>
              <a:pPr marL="225425" marR="0" lvl="0" indent="-225425" algn="l" defTabSz="914400" rtl="0" eaLnBrk="1" fontAlgn="base" latinLnBrk="0" hangingPunct="1">
                <a:lnSpc>
                  <a:spcPct val="100000"/>
                </a:lnSpc>
                <a:spcBef>
                  <a:spcPct val="20000"/>
                </a:spcBef>
                <a:spcAft>
                  <a:spcPct val="0"/>
                </a:spcAft>
                <a:buClrTx/>
                <a:buSzTx/>
                <a:buFont typeface="Wingdings" pitchFamily="2" charset="2"/>
                <a:buChar char="§"/>
                <a:tabLst/>
                <a:defRPr/>
              </a:pPr>
              <a:endParaRPr kumimoji="0" lang="en-US" sz="2400" b="0" i="0" u="none" strike="noStrike" kern="0" cap="none" spc="0" normalizeH="0" baseline="0" noProof="0" dirty="0">
                <a:ln>
                  <a:noFill/>
                </a:ln>
                <a:solidFill>
                  <a:prstClr val="black"/>
                </a:solidFill>
                <a:effectLst/>
                <a:uLnTx/>
                <a:uFillTx/>
                <a:latin typeface="Univers 45 Light" pitchFamily="34" charset="0"/>
                <a:ea typeface="+mn-ea"/>
                <a:cs typeface="Times New Roman" pitchFamily="18" charset="0"/>
              </a:endParaRP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en-US" sz="2400" b="0" i="0" u="none" strike="noStrike" kern="0" cap="none" spc="0" normalizeH="0" baseline="0" noProof="0" dirty="0">
                <a:ln>
                  <a:noFill/>
                </a:ln>
                <a:solidFill>
                  <a:prstClr val="black"/>
                </a:solidFill>
                <a:effectLst/>
                <a:uLnTx/>
                <a:uFillTx/>
                <a:latin typeface="Univers 45 Light" pitchFamily="34" charset="0"/>
                <a:ea typeface="+mn-ea"/>
                <a:cs typeface="Times New Roman" pitchFamily="18" charset="0"/>
              </a:endParaRPr>
            </a:p>
            <a:p>
              <a:pPr marL="693738" marR="0" lvl="1" indent="-223838" algn="l" defTabSz="914400" rtl="0" eaLnBrk="1" fontAlgn="base" latinLnBrk="0" hangingPunct="1">
                <a:lnSpc>
                  <a:spcPct val="100000"/>
                </a:lnSpc>
                <a:spcBef>
                  <a:spcPct val="20000"/>
                </a:spcBef>
                <a:spcAft>
                  <a:spcPct val="0"/>
                </a:spcAft>
                <a:buClrTx/>
                <a:buSzTx/>
                <a:buFont typeface="Wingdings" pitchFamily="2" charset="2"/>
                <a:buChar char="§"/>
                <a:tabLst/>
                <a:defRPr/>
              </a:pPr>
              <a:endParaRPr kumimoji="0" lang="en-US" sz="2000" b="0" i="0" u="none" strike="noStrike" kern="0" cap="none" spc="0" normalizeH="0" baseline="0" noProof="0" dirty="0">
                <a:ln>
                  <a:noFill/>
                </a:ln>
                <a:solidFill>
                  <a:prstClr val="black"/>
                </a:solidFill>
                <a:effectLst/>
                <a:uLnTx/>
                <a:uFillTx/>
                <a:latin typeface="Univers 45 Light" pitchFamily="34" charset="0"/>
                <a:ea typeface="+mn-ea"/>
                <a:cs typeface="Times New Roman" pitchFamily="18" charset="0"/>
              </a:endParaRP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en-US" sz="2400" b="0" i="0" u="none" strike="noStrike" kern="0" cap="none" spc="0" normalizeH="0" baseline="0" noProof="0" dirty="0">
                <a:ln>
                  <a:noFill/>
                </a:ln>
                <a:solidFill>
                  <a:prstClr val="black"/>
                </a:solidFill>
                <a:effectLst/>
                <a:uLnTx/>
                <a:uFillTx/>
                <a:latin typeface="Univers 45 Light" pitchFamily="34" charset="0"/>
                <a:ea typeface="+mn-ea"/>
                <a:cs typeface="Times New Roman" pitchFamily="18" charset="0"/>
              </a:endParaRPr>
            </a:p>
          </p:txBody>
        </p:sp>
        <p:pic>
          <p:nvPicPr>
            <p:cNvPr id="10" name="Picture 9">
              <a:extLst>
                <a:ext uri="{FF2B5EF4-FFF2-40B4-BE49-F238E27FC236}">
                  <a16:creationId xmlns:a16="http://schemas.microsoft.com/office/drawing/2014/main" id="{867A8C59-45DA-4ADC-BC01-7085A1CAD38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39200" y="2438400"/>
              <a:ext cx="1371600" cy="1371600"/>
            </a:xfrm>
            <a:prstGeom prst="rect">
              <a:avLst/>
            </a:prstGeom>
          </p:spPr>
        </p:pic>
      </p:grpSp>
      <p:grpSp>
        <p:nvGrpSpPr>
          <p:cNvPr id="7" name="Group 6">
            <a:extLst>
              <a:ext uri="{FF2B5EF4-FFF2-40B4-BE49-F238E27FC236}">
                <a16:creationId xmlns:a16="http://schemas.microsoft.com/office/drawing/2014/main" id="{EC1D83C6-FB22-4066-97B7-4E7D77B177CE}"/>
              </a:ext>
            </a:extLst>
          </p:cNvPr>
          <p:cNvGrpSpPr/>
          <p:nvPr/>
        </p:nvGrpSpPr>
        <p:grpSpPr>
          <a:xfrm>
            <a:off x="7765002" y="4369096"/>
            <a:ext cx="2831977" cy="1937009"/>
            <a:chOff x="7765002" y="4369096"/>
            <a:chExt cx="2831977" cy="1937009"/>
          </a:xfrm>
        </p:grpSpPr>
        <p:pic>
          <p:nvPicPr>
            <p:cNvPr id="8" name="Picture 7">
              <a:extLst>
                <a:ext uri="{FF2B5EF4-FFF2-40B4-BE49-F238E27FC236}">
                  <a16:creationId xmlns:a16="http://schemas.microsoft.com/office/drawing/2014/main" id="{08F70B00-B4B7-4251-83EC-A9AF3C796A3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839200" y="4934505"/>
              <a:ext cx="1371600" cy="1371600"/>
            </a:xfrm>
            <a:prstGeom prst="rect">
              <a:avLst/>
            </a:prstGeom>
          </p:spPr>
        </p:pic>
        <p:sp>
          <p:nvSpPr>
            <p:cNvPr id="6" name="TextBox 5">
              <a:extLst>
                <a:ext uri="{FF2B5EF4-FFF2-40B4-BE49-F238E27FC236}">
                  <a16:creationId xmlns:a16="http://schemas.microsoft.com/office/drawing/2014/main" id="{68BD5111-8DE6-4357-B326-67ACB33BDCE6}"/>
                </a:ext>
              </a:extLst>
            </p:cNvPr>
            <p:cNvSpPr txBox="1"/>
            <p:nvPr/>
          </p:nvSpPr>
          <p:spPr>
            <a:xfrm>
              <a:off x="7765002" y="4369096"/>
              <a:ext cx="2831977" cy="461665"/>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Univers-Light-Normal"/>
                  <a:ea typeface="+mn-ea"/>
                  <a:cs typeface="+mn-cs"/>
                </a:rPr>
                <a:t>Claims Support</a:t>
              </a:r>
            </a:p>
          </p:txBody>
        </p:sp>
      </p:grpSp>
      <p:grpSp>
        <p:nvGrpSpPr>
          <p:cNvPr id="4" name="Group 3">
            <a:extLst>
              <a:ext uri="{FF2B5EF4-FFF2-40B4-BE49-F238E27FC236}">
                <a16:creationId xmlns:a16="http://schemas.microsoft.com/office/drawing/2014/main" id="{E396C7BB-9166-4D47-B1F8-50EE95A1EFE6}"/>
              </a:ext>
            </a:extLst>
          </p:cNvPr>
          <p:cNvGrpSpPr/>
          <p:nvPr/>
        </p:nvGrpSpPr>
        <p:grpSpPr>
          <a:xfrm>
            <a:off x="3036163" y="4369096"/>
            <a:ext cx="3352846" cy="1937009"/>
            <a:chOff x="3036163" y="4369096"/>
            <a:chExt cx="3352846" cy="1937009"/>
          </a:xfrm>
        </p:grpSpPr>
        <p:pic>
          <p:nvPicPr>
            <p:cNvPr id="13" name="Picture 12">
              <a:extLst>
                <a:ext uri="{FF2B5EF4-FFF2-40B4-BE49-F238E27FC236}">
                  <a16:creationId xmlns:a16="http://schemas.microsoft.com/office/drawing/2014/main" id="{931511F4-B15D-42E4-B355-0FA1A0AF75A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168065" y="4934505"/>
              <a:ext cx="1371600" cy="1371600"/>
            </a:xfrm>
            <a:prstGeom prst="rect">
              <a:avLst/>
            </a:prstGeom>
          </p:spPr>
        </p:pic>
        <p:sp>
          <p:nvSpPr>
            <p:cNvPr id="9" name="TextBox 8">
              <a:extLst>
                <a:ext uri="{FF2B5EF4-FFF2-40B4-BE49-F238E27FC236}">
                  <a16:creationId xmlns:a16="http://schemas.microsoft.com/office/drawing/2014/main" id="{E4E9FED9-2246-48E5-8384-96D42037C7C3}"/>
                </a:ext>
              </a:extLst>
            </p:cNvPr>
            <p:cNvSpPr txBox="1"/>
            <p:nvPr/>
          </p:nvSpPr>
          <p:spPr>
            <a:xfrm>
              <a:off x="3036163" y="4369096"/>
              <a:ext cx="3352846" cy="461665"/>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Univers-Light-Normal"/>
                  <a:ea typeface="+mn-ea"/>
                  <a:cs typeface="+mn-cs"/>
                </a:rPr>
                <a:t>Customer Support</a:t>
              </a:r>
            </a:p>
          </p:txBody>
        </p:sp>
      </p:grpSp>
    </p:spTree>
    <p:extLst>
      <p:ext uri="{BB962C8B-B14F-4D97-AF65-F5344CB8AC3E}">
        <p14:creationId xmlns:p14="http://schemas.microsoft.com/office/powerpoint/2010/main" val="953030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5845">
                                            <p:txEl>
                                              <p:pRg st="0" end="0"/>
                                            </p:txEl>
                                          </p:spTgt>
                                        </p:tgtEl>
                                        <p:attrNameLst>
                                          <p:attrName>style.visibility</p:attrName>
                                        </p:attrNameLst>
                                      </p:cBhvr>
                                      <p:to>
                                        <p:strVal val="visible"/>
                                      </p:to>
                                    </p:set>
                                    <p:animEffect transition="in" filter="fade">
                                      <p:cBhvr>
                                        <p:cTn id="10" dur="500"/>
                                        <p:tgtEl>
                                          <p:spTgt spid="3584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473519" y="2505670"/>
            <a:ext cx="4267200"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a:ln>
                  <a:noFill/>
                </a:ln>
                <a:solidFill>
                  <a:prstClr val="black"/>
                </a:solidFill>
                <a:effectLst/>
                <a:uLnTx/>
                <a:uFillTx/>
                <a:latin typeface="Univers LT Std 55"/>
                <a:ea typeface="+mn-ea"/>
                <a:cs typeface="+mn-cs"/>
              </a:rPr>
              <a:t>ANALYSIS</a:t>
            </a:r>
          </a:p>
        </p:txBody>
      </p:sp>
      <p:pic>
        <p:nvPicPr>
          <p:cNvPr id="6" name="Picture 5">
            <a:extLst>
              <a:ext uri="{FF2B5EF4-FFF2-40B4-BE49-F238E27FC236}">
                <a16:creationId xmlns:a16="http://schemas.microsoft.com/office/drawing/2014/main" id="{C385E396-235D-4AF8-AE05-FCB27755B8EA}"/>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3367818" y="1477833"/>
            <a:ext cx="3810000" cy="3810000"/>
          </a:xfrm>
          <a:prstGeom prst="rect">
            <a:avLst/>
          </a:prstGeom>
        </p:spPr>
      </p:pic>
    </p:spTree>
    <p:extLst>
      <p:ext uri="{BB962C8B-B14F-4D97-AF65-F5344CB8AC3E}">
        <p14:creationId xmlns:p14="http://schemas.microsoft.com/office/powerpoint/2010/main" val="30440427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Analysis</a:t>
            </a:r>
          </a:p>
        </p:txBody>
      </p:sp>
      <p:sp>
        <p:nvSpPr>
          <p:cNvPr id="3" name="Content Placeholder 2"/>
          <p:cNvSpPr>
            <a:spLocks noGrp="1"/>
          </p:cNvSpPr>
          <p:nvPr>
            <p:ph idx="1"/>
          </p:nvPr>
        </p:nvSpPr>
        <p:spPr>
          <a:xfrm>
            <a:off x="3330606" y="1632753"/>
            <a:ext cx="8229600" cy="4525963"/>
          </a:xfrm>
        </p:spPr>
        <p:txBody>
          <a:bodyPr>
            <a:normAutofit/>
          </a:bodyPr>
          <a:lstStyle/>
          <a:p>
            <a:pPr marL="0" indent="0">
              <a:buNone/>
            </a:pPr>
            <a:r>
              <a:rPr lang="en-US" sz="2400" b="1" dirty="0">
                <a:latin typeface="+mn-lt"/>
              </a:rPr>
              <a:t>Our Purpose:</a:t>
            </a:r>
          </a:p>
          <a:p>
            <a:endParaRPr lang="en-US" sz="2400" dirty="0">
              <a:latin typeface="+mn-lt"/>
            </a:endParaRPr>
          </a:p>
          <a:p>
            <a:r>
              <a:rPr lang="en-US" sz="2400" dirty="0"/>
              <a:t>To identify opportunities for claim automation and process improvement and implement solutions that enable claims to be paid more quickly and accurately.  </a:t>
            </a:r>
            <a:endParaRPr lang="en-US" sz="2000" dirty="0"/>
          </a:p>
        </p:txBody>
      </p:sp>
    </p:spTree>
    <p:extLst>
      <p:ext uri="{BB962C8B-B14F-4D97-AF65-F5344CB8AC3E}">
        <p14:creationId xmlns:p14="http://schemas.microsoft.com/office/powerpoint/2010/main" val="10697407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Analysis</a:t>
            </a:r>
          </a:p>
        </p:txBody>
      </p:sp>
      <p:sp>
        <p:nvSpPr>
          <p:cNvPr id="3" name="Content Placeholder 2"/>
          <p:cNvSpPr>
            <a:spLocks noGrp="1"/>
          </p:cNvSpPr>
          <p:nvPr>
            <p:ph idx="1"/>
          </p:nvPr>
        </p:nvSpPr>
        <p:spPr>
          <a:xfrm>
            <a:off x="3330606" y="1632753"/>
            <a:ext cx="8229600" cy="4525963"/>
          </a:xfrm>
        </p:spPr>
        <p:txBody>
          <a:bodyPr>
            <a:normAutofit/>
          </a:bodyPr>
          <a:lstStyle/>
          <a:p>
            <a:pPr marL="0" indent="0">
              <a:buNone/>
            </a:pPr>
            <a:r>
              <a:rPr lang="en-US" sz="2400" b="1" dirty="0">
                <a:latin typeface="+mn-lt"/>
              </a:rPr>
              <a:t>Our </a:t>
            </a:r>
            <a:r>
              <a:rPr lang="en-US" sz="2400" b="1" dirty="0"/>
              <a:t>Goal</a:t>
            </a:r>
            <a:r>
              <a:rPr lang="en-US" sz="2400" b="1" dirty="0">
                <a:latin typeface="+mn-lt"/>
              </a:rPr>
              <a:t>:</a:t>
            </a:r>
          </a:p>
          <a:p>
            <a:endParaRPr lang="en-US" sz="2400" dirty="0">
              <a:latin typeface="+mn-lt"/>
            </a:endParaRPr>
          </a:p>
          <a:p>
            <a:r>
              <a:rPr lang="en-US" sz="2400" dirty="0"/>
              <a:t>To build trust and satisfaction with our members, providers and employer groups and makes it easier for them to do business with HMSA.</a:t>
            </a:r>
            <a:endParaRPr lang="en-US" sz="2000" dirty="0"/>
          </a:p>
        </p:txBody>
      </p:sp>
    </p:spTree>
    <p:extLst>
      <p:ext uri="{BB962C8B-B14F-4D97-AF65-F5344CB8AC3E}">
        <p14:creationId xmlns:p14="http://schemas.microsoft.com/office/powerpoint/2010/main" val="2696167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96" name="Rectangle 12"/>
          <p:cNvSpPr>
            <a:spLocks noGrp="1" noChangeArrowheads="1"/>
          </p:cNvSpPr>
          <p:nvPr>
            <p:ph type="title"/>
          </p:nvPr>
        </p:nvSpPr>
        <p:spPr/>
        <p:txBody>
          <a:bodyPr>
            <a:normAutofit/>
          </a:bodyPr>
          <a:lstStyle/>
          <a:p>
            <a:r>
              <a:rPr lang="en-US" sz="4400" dirty="0"/>
              <a:t>Analysis</a:t>
            </a:r>
          </a:p>
        </p:txBody>
      </p:sp>
      <p:sp>
        <p:nvSpPr>
          <p:cNvPr id="41997" name="Rectangle 13"/>
          <p:cNvSpPr>
            <a:spLocks noGrp="1" noChangeArrowheads="1"/>
          </p:cNvSpPr>
          <p:nvPr>
            <p:ph type="body" idx="1"/>
          </p:nvPr>
        </p:nvSpPr>
        <p:spPr>
          <a:xfrm>
            <a:off x="3374995" y="1591323"/>
            <a:ext cx="8153400" cy="4933045"/>
          </a:xfrm>
        </p:spPr>
        <p:txBody>
          <a:bodyPr>
            <a:normAutofit lnSpcReduction="10000"/>
          </a:bodyPr>
          <a:lstStyle/>
          <a:p>
            <a:pPr marL="0" indent="0">
              <a:buNone/>
            </a:pPr>
            <a:r>
              <a:rPr lang="en-US" sz="2400" b="1" dirty="0"/>
              <a:t>What we do:</a:t>
            </a:r>
            <a:endParaRPr lang="en-US" sz="2400" dirty="0"/>
          </a:p>
          <a:p>
            <a:pPr marL="0" indent="0">
              <a:buNone/>
            </a:pPr>
            <a:endParaRPr lang="en-US" sz="2400" dirty="0"/>
          </a:p>
          <a:p>
            <a:r>
              <a:rPr lang="en-US" sz="2400" dirty="0"/>
              <a:t>Provide issue resolution and support for Claims Adjudication and Customer Service areas</a:t>
            </a:r>
          </a:p>
          <a:p>
            <a:endParaRPr lang="en-US" sz="2400" dirty="0"/>
          </a:p>
          <a:p>
            <a:r>
              <a:rPr lang="en-US" sz="2400" dirty="0"/>
              <a:t>Analyze claims data to identify inaccurate and avoidable payments which keeps our health plans affordable to our members and sustainable for our community.  </a:t>
            </a:r>
          </a:p>
          <a:p>
            <a:endParaRPr lang="en-US" sz="2400" dirty="0"/>
          </a:p>
          <a:p>
            <a:r>
              <a:rPr lang="en-US" sz="2400" dirty="0"/>
              <a:t>Engage in corporate projects that enable our technology and applications to be more flexible in adapting to the changing needs of our industry, customers and employees.</a:t>
            </a:r>
          </a:p>
          <a:p>
            <a:pPr lvl="1"/>
            <a:endParaRPr lang="en-US" sz="2400" dirty="0"/>
          </a:p>
        </p:txBody>
      </p:sp>
    </p:spTree>
    <p:extLst>
      <p:ext uri="{BB962C8B-B14F-4D97-AF65-F5344CB8AC3E}">
        <p14:creationId xmlns:p14="http://schemas.microsoft.com/office/powerpoint/2010/main" val="816503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1997">
                                            <p:txEl>
                                              <p:pRg st="2" end="2"/>
                                            </p:txEl>
                                          </p:spTgt>
                                        </p:tgtEl>
                                        <p:attrNameLst>
                                          <p:attrName>style.visibility</p:attrName>
                                        </p:attrNameLst>
                                      </p:cBhvr>
                                      <p:to>
                                        <p:strVal val="visible"/>
                                      </p:to>
                                    </p:set>
                                    <p:animEffect transition="in" filter="fade">
                                      <p:cBhvr>
                                        <p:cTn id="7" dur="500"/>
                                        <p:tgtEl>
                                          <p:spTgt spid="4199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1997">
                                            <p:txEl>
                                              <p:pRg st="4" end="4"/>
                                            </p:txEl>
                                          </p:spTgt>
                                        </p:tgtEl>
                                        <p:attrNameLst>
                                          <p:attrName>style.visibility</p:attrName>
                                        </p:attrNameLst>
                                      </p:cBhvr>
                                      <p:to>
                                        <p:strVal val="visible"/>
                                      </p:to>
                                    </p:set>
                                    <p:animEffect transition="in" filter="fade">
                                      <p:cBhvr>
                                        <p:cTn id="12" dur="500"/>
                                        <p:tgtEl>
                                          <p:spTgt spid="41997">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1997">
                                            <p:txEl>
                                              <p:pRg st="6" end="6"/>
                                            </p:txEl>
                                          </p:spTgt>
                                        </p:tgtEl>
                                        <p:attrNameLst>
                                          <p:attrName>style.visibility</p:attrName>
                                        </p:attrNameLst>
                                      </p:cBhvr>
                                      <p:to>
                                        <p:strVal val="visible"/>
                                      </p:to>
                                    </p:set>
                                    <p:animEffect transition="in" filter="fade">
                                      <p:cBhvr>
                                        <p:cTn id="17" dur="500"/>
                                        <p:tgtEl>
                                          <p:spTgt spid="4199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4"/>
          <p:cNvSpPr>
            <a:spLocks noGrp="1" noChangeArrowheads="1"/>
          </p:cNvSpPr>
          <p:nvPr>
            <p:ph type="title"/>
          </p:nvPr>
        </p:nvSpPr>
        <p:spPr/>
        <p:txBody>
          <a:bodyPr>
            <a:normAutofit/>
          </a:bodyPr>
          <a:lstStyle/>
          <a:p>
            <a:r>
              <a:rPr lang="en-US" sz="4400" dirty="0"/>
              <a:t>Our Roles</a:t>
            </a:r>
          </a:p>
        </p:txBody>
      </p:sp>
      <p:sp>
        <p:nvSpPr>
          <p:cNvPr id="2" name="TextBox 1">
            <a:extLst>
              <a:ext uri="{FF2B5EF4-FFF2-40B4-BE49-F238E27FC236}">
                <a16:creationId xmlns:a16="http://schemas.microsoft.com/office/drawing/2014/main" id="{502FFEB3-39AC-4BC6-82B8-3EEF1A03FCE4}"/>
              </a:ext>
            </a:extLst>
          </p:cNvPr>
          <p:cNvSpPr txBox="1"/>
          <p:nvPr/>
        </p:nvSpPr>
        <p:spPr>
          <a:xfrm>
            <a:off x="3466730" y="1720840"/>
            <a:ext cx="7543800" cy="470898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Univers-Light-Normal"/>
                <a:ea typeface="+mn-ea"/>
                <a:cs typeface="+mn-cs"/>
              </a:rPr>
              <a:t>The following three roles make combine to create the role of a </a:t>
            </a:r>
            <a:r>
              <a:rPr kumimoji="0" lang="en-US" sz="2000" b="1" i="0" u="none" strike="noStrike" kern="1200" cap="none" spc="0" normalizeH="0" baseline="0" noProof="0" dirty="0">
                <a:ln>
                  <a:noFill/>
                </a:ln>
                <a:solidFill>
                  <a:prstClr val="black"/>
                </a:solidFill>
                <a:effectLst/>
                <a:uLnTx/>
                <a:uFillTx/>
                <a:latin typeface="Univers-Light-Normal"/>
                <a:ea typeface="+mn-ea"/>
                <a:cs typeface="+mn-cs"/>
              </a:rPr>
              <a:t>Business Analyst</a:t>
            </a:r>
            <a:r>
              <a:rPr kumimoji="0" lang="en-US" sz="2000" b="0" i="0" u="none" strike="noStrike" kern="1200" cap="none" spc="0" normalizeH="0" baseline="0" noProof="0" dirty="0">
                <a:ln>
                  <a:noFill/>
                </a:ln>
                <a:solidFill>
                  <a:prstClr val="black"/>
                </a:solidFill>
                <a:effectLst/>
                <a:uLnTx/>
                <a:uFillTx/>
                <a:latin typeface="Univers-Light-Normal"/>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Univers-Light-Norm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Univers-Light-Normal"/>
                <a:ea typeface="+mn-ea"/>
                <a:cs typeface="+mn-cs"/>
              </a:rPr>
              <a:t>Data Analysis </a:t>
            </a:r>
            <a:r>
              <a:rPr kumimoji="0" lang="en-US" sz="2000" b="0" i="0" u="none" strike="noStrike" kern="1200" cap="none" spc="0" normalizeH="0" baseline="0" noProof="0" dirty="0">
                <a:ln>
                  <a:noFill/>
                </a:ln>
                <a:solidFill>
                  <a:prstClr val="black"/>
                </a:solidFill>
                <a:effectLst/>
                <a:uLnTx/>
                <a:uFillTx/>
                <a:latin typeface="Univers-Light-Normal"/>
                <a:ea typeface="+mn-ea"/>
                <a:cs typeface="+mn-cs"/>
              </a:rPr>
              <a:t>– Wade through the vast amount of information (analytics) produced by our systems and provide that data in a usable form to Managers and supervisors.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Univers-Light-Norm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Univers-Light-Normal"/>
                <a:ea typeface="+mn-ea"/>
                <a:cs typeface="+mn-cs"/>
              </a:rPr>
              <a:t>Operations Analysis </a:t>
            </a:r>
            <a:r>
              <a:rPr kumimoji="0" lang="en-US" sz="2000" b="0" i="0" u="none" strike="noStrike" kern="1200" cap="none" spc="0" normalizeH="0" baseline="0" noProof="0" dirty="0">
                <a:ln>
                  <a:noFill/>
                </a:ln>
                <a:solidFill>
                  <a:prstClr val="black"/>
                </a:solidFill>
                <a:effectLst/>
                <a:uLnTx/>
                <a:uFillTx/>
                <a:latin typeface="Univers-Light-Normal"/>
                <a:ea typeface="+mn-ea"/>
                <a:cs typeface="+mn-cs"/>
              </a:rPr>
              <a:t>– Provide support for the production and customer support areas based in information collected from managers and supervisors to ensure a productive workflow can consistently achieved.</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Univers-Light-Norm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Univers-Light-Normal"/>
                <a:ea typeface="+mn-ea"/>
                <a:cs typeface="+mn-cs"/>
              </a:rPr>
              <a:t>Project Analysis </a:t>
            </a:r>
            <a:r>
              <a:rPr kumimoji="0" lang="en-US" sz="2000" b="0" i="0" u="none" strike="noStrike" kern="1200" cap="none" spc="0" normalizeH="0" baseline="0" noProof="0" dirty="0">
                <a:ln>
                  <a:noFill/>
                </a:ln>
                <a:solidFill>
                  <a:prstClr val="black"/>
                </a:solidFill>
                <a:effectLst/>
                <a:uLnTx/>
                <a:uFillTx/>
                <a:latin typeface="Univers-Light-Normal"/>
                <a:ea typeface="+mn-ea"/>
                <a:cs typeface="+mn-cs"/>
              </a:rPr>
              <a:t>– Translate business needs into project requirements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Univers-Light-Normal"/>
              <a:ea typeface="+mn-ea"/>
              <a:cs typeface="+mn-cs"/>
            </a:endParaRPr>
          </a:p>
        </p:txBody>
      </p:sp>
    </p:spTree>
    <p:extLst>
      <p:ext uri="{BB962C8B-B14F-4D97-AF65-F5344CB8AC3E}">
        <p14:creationId xmlns:p14="http://schemas.microsoft.com/office/powerpoint/2010/main" val="1324437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fade">
                                      <p:cBhvr>
                                        <p:cTn id="7" dur="500"/>
                                        <p:tgtEl>
                                          <p:spTgt spid="2">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4" end="4"/>
                                            </p:txEl>
                                          </p:spTgt>
                                        </p:tgtEl>
                                        <p:attrNameLst>
                                          <p:attrName>style.visibility</p:attrName>
                                        </p:attrNameLst>
                                      </p:cBhvr>
                                      <p:to>
                                        <p:strVal val="visible"/>
                                      </p:to>
                                    </p:set>
                                    <p:animEffect transition="in" filter="fade">
                                      <p:cBhvr>
                                        <p:cTn id="12" dur="500"/>
                                        <p:tgtEl>
                                          <p:spTgt spid="2">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6" end="6"/>
                                            </p:txEl>
                                          </p:spTgt>
                                        </p:tgtEl>
                                        <p:attrNameLst>
                                          <p:attrName>style.visibility</p:attrName>
                                        </p:attrNameLst>
                                      </p:cBhvr>
                                      <p:to>
                                        <p:strVal val="visible"/>
                                      </p:to>
                                    </p:set>
                                    <p:animEffect transition="in" filter="fade">
                                      <p:cBhvr>
                                        <p:cTn id="17"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4"/>
          <p:cNvSpPr>
            <a:spLocks noGrp="1" noChangeArrowheads="1"/>
          </p:cNvSpPr>
          <p:nvPr>
            <p:ph type="title"/>
          </p:nvPr>
        </p:nvSpPr>
        <p:spPr/>
        <p:txBody>
          <a:bodyPr>
            <a:normAutofit/>
          </a:bodyPr>
          <a:lstStyle/>
          <a:p>
            <a:r>
              <a:rPr lang="en-US" sz="4400" dirty="0"/>
              <a:t>Role Collaboration</a:t>
            </a:r>
          </a:p>
        </p:txBody>
      </p:sp>
      <p:pic>
        <p:nvPicPr>
          <p:cNvPr id="10" name="Picture 9">
            <a:extLst>
              <a:ext uri="{FF2B5EF4-FFF2-40B4-BE49-F238E27FC236}">
                <a16:creationId xmlns:a16="http://schemas.microsoft.com/office/drawing/2014/main" id="{1C1FA31A-8C42-44C3-B4A4-1C472F1776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52069" y="1582336"/>
            <a:ext cx="5217928" cy="4902019"/>
          </a:xfrm>
          <a:prstGeom prst="rect">
            <a:avLst/>
          </a:prstGeom>
        </p:spPr>
      </p:pic>
    </p:spTree>
    <p:extLst>
      <p:ext uri="{BB962C8B-B14F-4D97-AF65-F5344CB8AC3E}">
        <p14:creationId xmlns:p14="http://schemas.microsoft.com/office/powerpoint/2010/main" val="118891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4"/>
          <p:cNvSpPr>
            <a:spLocks noGrp="1" noChangeArrowheads="1"/>
          </p:cNvSpPr>
          <p:nvPr>
            <p:ph type="title"/>
          </p:nvPr>
        </p:nvSpPr>
        <p:spPr/>
        <p:txBody>
          <a:bodyPr>
            <a:normAutofit/>
          </a:bodyPr>
          <a:lstStyle/>
          <a:p>
            <a:r>
              <a:rPr lang="en-US" sz="4400" dirty="0"/>
              <a:t>Priority Processes	</a:t>
            </a:r>
          </a:p>
        </p:txBody>
      </p:sp>
      <p:sp>
        <p:nvSpPr>
          <p:cNvPr id="2" name="TextBox 1">
            <a:extLst>
              <a:ext uri="{FF2B5EF4-FFF2-40B4-BE49-F238E27FC236}">
                <a16:creationId xmlns:a16="http://schemas.microsoft.com/office/drawing/2014/main" id="{502FFEB3-39AC-4BC6-82B8-3EEF1A03FCE4}"/>
              </a:ext>
            </a:extLst>
          </p:cNvPr>
          <p:cNvSpPr txBox="1"/>
          <p:nvPr/>
        </p:nvSpPr>
        <p:spPr>
          <a:xfrm>
            <a:off x="3386832" y="1609079"/>
            <a:ext cx="7620000" cy="258532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Univers-Light-Norm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Univers-Light-Normal"/>
                <a:ea typeface="+mn-ea"/>
                <a:cs typeface="+mn-cs"/>
              </a:rPr>
              <a:t>First-pass rate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Univers-Light-Normal"/>
                <a:ea typeface="+mn-ea"/>
                <a:cs typeface="+mn-cs"/>
              </a:rPr>
              <a:t>Claim timeliness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Univers-Light-Normal"/>
                <a:ea typeface="+mn-ea"/>
                <a:cs typeface="+mn-cs"/>
              </a:rPr>
              <a:t>Claim accuracy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Univers-Light-Normal"/>
                <a:ea typeface="+mn-ea"/>
                <a:cs typeface="+mn-cs"/>
              </a:rPr>
              <a:t>Reduction of audit findings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Univers-Light-Normal"/>
                <a:ea typeface="+mn-ea"/>
                <a:cs typeface="+mn-cs"/>
              </a:rPr>
              <a:t>Improving manual workflows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Univers-Light-Normal"/>
              <a:ea typeface="+mn-ea"/>
              <a:cs typeface="+mn-cs"/>
            </a:endParaRPr>
          </a:p>
        </p:txBody>
      </p:sp>
    </p:spTree>
    <p:extLst>
      <p:ext uri="{BB962C8B-B14F-4D97-AF65-F5344CB8AC3E}">
        <p14:creationId xmlns:p14="http://schemas.microsoft.com/office/powerpoint/2010/main" val="1264901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5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fade">
                                      <p:cBhvr>
                                        <p:cTn id="17" dur="500"/>
                                        <p:tgtEl>
                                          <p:spTgt spid="2">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latin typeface="Univers LT Std 55" panose="020B0603020202020204" pitchFamily="34" charset="0"/>
              </a:rPr>
              <a:t>Training Goals</a:t>
            </a:r>
          </a:p>
        </p:txBody>
      </p:sp>
      <p:sp>
        <p:nvSpPr>
          <p:cNvPr id="3" name="Content Placeholder 2"/>
          <p:cNvSpPr>
            <a:spLocks noGrp="1"/>
          </p:cNvSpPr>
          <p:nvPr>
            <p:ph idx="1"/>
          </p:nvPr>
        </p:nvSpPr>
        <p:spPr/>
        <p:txBody>
          <a:bodyPr>
            <a:normAutofit/>
          </a:bodyPr>
          <a:lstStyle/>
          <a:p>
            <a:pPr>
              <a:lnSpc>
                <a:spcPct val="150000"/>
              </a:lnSpc>
            </a:pPr>
            <a:r>
              <a:rPr lang="en-US" sz="2400" dirty="0">
                <a:latin typeface="Univers-Light-Normal" pitchFamily="2" charset="0"/>
              </a:rPr>
              <a:t>To provide a consistent learning environment across the Claims Administration Department</a:t>
            </a:r>
          </a:p>
          <a:p>
            <a:pPr>
              <a:lnSpc>
                <a:spcPct val="150000"/>
              </a:lnSpc>
            </a:pPr>
            <a:r>
              <a:rPr lang="en-US" sz="2400" dirty="0">
                <a:latin typeface="Univers-Light-Normal" pitchFamily="2" charset="0"/>
              </a:rPr>
              <a:t>To develop and maintain continually updated training materials</a:t>
            </a:r>
          </a:p>
          <a:p>
            <a:pPr>
              <a:lnSpc>
                <a:spcPct val="150000"/>
              </a:lnSpc>
            </a:pPr>
            <a:r>
              <a:rPr lang="en-US" sz="2400" dirty="0">
                <a:latin typeface="Univers-Light-Normal" pitchFamily="2" charset="0"/>
              </a:rPr>
              <a:t>To become a resource for all new hires to the Claims Administration Department</a:t>
            </a:r>
          </a:p>
          <a:p>
            <a:pPr>
              <a:lnSpc>
                <a:spcPct val="150000"/>
              </a:lnSpc>
            </a:pPr>
            <a:endParaRPr lang="en-US" sz="2400" dirty="0">
              <a:latin typeface="Univers-Light-Normal" pitchFamily="2" charset="0"/>
            </a:endParaRPr>
          </a:p>
          <a:p>
            <a:pPr lvl="1">
              <a:lnSpc>
                <a:spcPct val="150000"/>
              </a:lnSpc>
            </a:pPr>
            <a:endParaRPr lang="en-US" dirty="0">
              <a:latin typeface="Univers-Light-Normal" pitchFamily="2" charset="0"/>
            </a:endParaRPr>
          </a:p>
          <a:p>
            <a:endParaRPr lang="en-US" dirty="0">
              <a:latin typeface="Univers-Light-Normal" pitchFamily="2" charset="0"/>
            </a:endParaRPr>
          </a:p>
          <a:p>
            <a:endParaRPr lang="en-US" dirty="0">
              <a:latin typeface="Univers-Light-Normal" pitchFamily="2" charset="0"/>
            </a:endParaRPr>
          </a:p>
        </p:txBody>
      </p:sp>
    </p:spTree>
    <p:extLst>
      <p:ext uri="{BB962C8B-B14F-4D97-AF65-F5344CB8AC3E}">
        <p14:creationId xmlns:p14="http://schemas.microsoft.com/office/powerpoint/2010/main" val="2751339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Training Methods</a:t>
            </a:r>
          </a:p>
        </p:txBody>
      </p:sp>
      <p:sp>
        <p:nvSpPr>
          <p:cNvPr id="9" name="Content Placeholder 2">
            <a:extLst>
              <a:ext uri="{FF2B5EF4-FFF2-40B4-BE49-F238E27FC236}">
                <a16:creationId xmlns:a16="http://schemas.microsoft.com/office/drawing/2014/main" id="{1130242B-47B4-4C48-9BC3-C22A1A0DE3FF}"/>
              </a:ext>
            </a:extLst>
          </p:cNvPr>
          <p:cNvSpPr>
            <a:spLocks noGrp="1"/>
          </p:cNvSpPr>
          <p:nvPr>
            <p:ph idx="1"/>
          </p:nvPr>
        </p:nvSpPr>
        <p:spPr>
          <a:xfrm>
            <a:off x="3383872" y="1599913"/>
            <a:ext cx="8229600" cy="4923975"/>
          </a:xfrm>
        </p:spPr>
        <p:txBody>
          <a:bodyPr>
            <a:noAutofit/>
          </a:bodyPr>
          <a:lstStyle/>
          <a:p>
            <a:r>
              <a:rPr lang="en-US" sz="2400" dirty="0"/>
              <a:t>In-person, hands-on training sessions</a:t>
            </a:r>
          </a:p>
          <a:p>
            <a:r>
              <a:rPr lang="en-US" sz="2400" dirty="0"/>
              <a:t>Supplemental materials available for print and via SharePoint</a:t>
            </a:r>
          </a:p>
          <a:p>
            <a:r>
              <a:rPr lang="en-US" sz="2400" dirty="0"/>
              <a:t>Searchable wiki areas in SharePoint for each unit covering major content areas</a:t>
            </a:r>
          </a:p>
          <a:p>
            <a:r>
              <a:rPr lang="en-US" sz="2400" dirty="0"/>
              <a:t>Open-desk policy for questions and content requests </a:t>
            </a:r>
          </a:p>
          <a:p>
            <a:r>
              <a:rPr lang="en-US" sz="2400" dirty="0"/>
              <a:t>Consistent look and feel of all lessons</a:t>
            </a:r>
          </a:p>
          <a:p>
            <a:pPr marL="0" indent="0">
              <a:buNone/>
            </a:pPr>
            <a:endParaRPr lang="en-US" sz="2400" dirty="0"/>
          </a:p>
          <a:p>
            <a:pPr marL="0" indent="0">
              <a:buNone/>
            </a:pPr>
            <a:endParaRPr lang="en-US" sz="2400" dirty="0"/>
          </a:p>
        </p:txBody>
      </p:sp>
    </p:spTree>
    <p:extLst>
      <p:ext uri="{BB962C8B-B14F-4D97-AF65-F5344CB8AC3E}">
        <p14:creationId xmlns:p14="http://schemas.microsoft.com/office/powerpoint/2010/main" val="362839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fade">
                                      <p:cBhvr>
                                        <p:cTn id="12" dur="500"/>
                                        <p:tgtEl>
                                          <p:spTgt spid="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animEffect transition="in" filter="fade">
                                      <p:cBhvr>
                                        <p:cTn id="17" dur="500"/>
                                        <p:tgtEl>
                                          <p:spTgt spid="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
                                            <p:txEl>
                                              <p:pRg st="3" end="3"/>
                                            </p:txEl>
                                          </p:spTgt>
                                        </p:tgtEl>
                                        <p:attrNameLst>
                                          <p:attrName>style.visibility</p:attrName>
                                        </p:attrNameLst>
                                      </p:cBhvr>
                                      <p:to>
                                        <p:strVal val="visible"/>
                                      </p:to>
                                    </p:set>
                                    <p:animEffect transition="in" filter="fade">
                                      <p:cBhvr>
                                        <p:cTn id="22" dur="500"/>
                                        <p:tgtEl>
                                          <p:spTgt spid="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9">
                                            <p:txEl>
                                              <p:pRg st="4" end="4"/>
                                            </p:txEl>
                                          </p:spTgt>
                                        </p:tgtEl>
                                        <p:attrNameLst>
                                          <p:attrName>style.visibility</p:attrName>
                                        </p:attrNameLst>
                                      </p:cBhvr>
                                      <p:to>
                                        <p:strVal val="visible"/>
                                      </p:to>
                                    </p:set>
                                    <p:animEffect transition="in" filter="fade">
                                      <p:cBhvr>
                                        <p:cTn id="27" dur="500"/>
                                        <p:tgtEl>
                                          <p:spTgt spid="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Employee Onboarding Training</a:t>
            </a:r>
          </a:p>
        </p:txBody>
      </p:sp>
      <p:sp>
        <p:nvSpPr>
          <p:cNvPr id="9" name="Content Placeholder 2">
            <a:extLst>
              <a:ext uri="{FF2B5EF4-FFF2-40B4-BE49-F238E27FC236}">
                <a16:creationId xmlns:a16="http://schemas.microsoft.com/office/drawing/2014/main" id="{1130242B-47B4-4C48-9BC3-C22A1A0DE3FF}"/>
              </a:ext>
            </a:extLst>
          </p:cNvPr>
          <p:cNvSpPr>
            <a:spLocks noGrp="1"/>
          </p:cNvSpPr>
          <p:nvPr>
            <p:ph idx="1"/>
          </p:nvPr>
        </p:nvSpPr>
        <p:spPr>
          <a:xfrm>
            <a:off x="3383872" y="1659386"/>
            <a:ext cx="8229600" cy="4923975"/>
          </a:xfrm>
        </p:spPr>
        <p:txBody>
          <a:bodyPr>
            <a:noAutofit/>
          </a:bodyPr>
          <a:lstStyle/>
          <a:p>
            <a:r>
              <a:rPr lang="en-US" sz="2400" dirty="0"/>
              <a:t>First major project</a:t>
            </a:r>
          </a:p>
          <a:p>
            <a:r>
              <a:rPr lang="en-US" sz="2400" dirty="0"/>
              <a:t>Reworked version of current Onboarding Training</a:t>
            </a:r>
          </a:p>
          <a:p>
            <a:r>
              <a:rPr lang="en-US" sz="2400" dirty="0"/>
              <a:t>Divided into unique sections – 5 currently</a:t>
            </a:r>
          </a:p>
          <a:p>
            <a:r>
              <a:rPr lang="en-US" sz="2400" dirty="0"/>
              <a:t>Accessible, minimized content</a:t>
            </a:r>
          </a:p>
          <a:p>
            <a:r>
              <a:rPr lang="en-US" sz="2400" dirty="0"/>
              <a:t>Consistent look and feel across all lessons</a:t>
            </a:r>
          </a:p>
          <a:p>
            <a:pPr marL="0" indent="0">
              <a:buNone/>
            </a:pPr>
            <a:endParaRPr lang="en-US" sz="2400" dirty="0"/>
          </a:p>
          <a:p>
            <a:pPr marL="0" indent="0">
              <a:buNone/>
            </a:pPr>
            <a:endParaRPr lang="en-US" sz="2400" dirty="0"/>
          </a:p>
          <a:p>
            <a:pPr marL="0" indent="0">
              <a:buNone/>
            </a:pPr>
            <a:endParaRPr lang="en-US" sz="2400" dirty="0"/>
          </a:p>
          <a:p>
            <a:pPr marL="0" indent="0">
              <a:buNone/>
            </a:pPr>
            <a:endParaRPr lang="en-US" sz="2400" dirty="0"/>
          </a:p>
          <a:p>
            <a:pPr marL="0" indent="0">
              <a:buNone/>
            </a:pPr>
            <a:endParaRPr lang="en-US" sz="2400" dirty="0"/>
          </a:p>
          <a:p>
            <a:pPr marL="0" indent="0">
              <a:buNone/>
            </a:pPr>
            <a:endParaRPr lang="en-US" sz="2400" dirty="0"/>
          </a:p>
          <a:p>
            <a:pPr marL="0" indent="0">
              <a:buNone/>
            </a:pPr>
            <a:endParaRPr lang="en-US" sz="2400" dirty="0"/>
          </a:p>
        </p:txBody>
      </p:sp>
    </p:spTree>
    <p:extLst>
      <p:ext uri="{BB962C8B-B14F-4D97-AF65-F5344CB8AC3E}">
        <p14:creationId xmlns:p14="http://schemas.microsoft.com/office/powerpoint/2010/main" val="1410424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fade">
                                      <p:cBhvr>
                                        <p:cTn id="12" dur="500"/>
                                        <p:tgtEl>
                                          <p:spTgt spid="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animEffect transition="in" filter="fade">
                                      <p:cBhvr>
                                        <p:cTn id="17" dur="500"/>
                                        <p:tgtEl>
                                          <p:spTgt spid="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
                                            <p:txEl>
                                              <p:pRg st="3" end="3"/>
                                            </p:txEl>
                                          </p:spTgt>
                                        </p:tgtEl>
                                        <p:attrNameLst>
                                          <p:attrName>style.visibility</p:attrName>
                                        </p:attrNameLst>
                                      </p:cBhvr>
                                      <p:to>
                                        <p:strVal val="visible"/>
                                      </p:to>
                                    </p:set>
                                    <p:animEffect transition="in" filter="fade">
                                      <p:cBhvr>
                                        <p:cTn id="22" dur="500"/>
                                        <p:tgtEl>
                                          <p:spTgt spid="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9">
                                            <p:txEl>
                                              <p:pRg st="4" end="4"/>
                                            </p:txEl>
                                          </p:spTgt>
                                        </p:tgtEl>
                                        <p:attrNameLst>
                                          <p:attrName>style.visibility</p:attrName>
                                        </p:attrNameLst>
                                      </p:cBhvr>
                                      <p:to>
                                        <p:strVal val="visible"/>
                                      </p:to>
                                    </p:set>
                                    <p:animEffect transition="in" filter="fade">
                                      <p:cBhvr>
                                        <p:cTn id="27" dur="500"/>
                                        <p:tgtEl>
                                          <p:spTgt spid="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Onboarding Training Overview</a:t>
            </a:r>
          </a:p>
        </p:txBody>
      </p:sp>
      <p:sp>
        <p:nvSpPr>
          <p:cNvPr id="9" name="Content Placeholder 2">
            <a:extLst>
              <a:ext uri="{FF2B5EF4-FFF2-40B4-BE49-F238E27FC236}">
                <a16:creationId xmlns:a16="http://schemas.microsoft.com/office/drawing/2014/main" id="{1130242B-47B4-4C48-9BC3-C22A1A0DE3FF}"/>
              </a:ext>
            </a:extLst>
          </p:cNvPr>
          <p:cNvSpPr>
            <a:spLocks noGrp="1"/>
          </p:cNvSpPr>
          <p:nvPr>
            <p:ph idx="1"/>
          </p:nvPr>
        </p:nvSpPr>
        <p:spPr>
          <a:xfrm>
            <a:off x="3383872" y="1659386"/>
            <a:ext cx="8229600" cy="4923975"/>
          </a:xfrm>
        </p:spPr>
        <p:txBody>
          <a:bodyPr>
            <a:noAutofit/>
          </a:bodyPr>
          <a:lstStyle/>
          <a:p>
            <a:r>
              <a:rPr lang="en-US" sz="2400" dirty="0"/>
              <a:t>Full day information session including:</a:t>
            </a:r>
          </a:p>
          <a:p>
            <a:endParaRPr lang="en-US" sz="2400" dirty="0"/>
          </a:p>
          <a:p>
            <a:pPr lvl="1"/>
            <a:r>
              <a:rPr lang="en-US" sz="1866" dirty="0"/>
              <a:t>Claims Administration Overview</a:t>
            </a:r>
          </a:p>
          <a:p>
            <a:pPr lvl="1"/>
            <a:r>
              <a:rPr lang="en-US" sz="1866" dirty="0"/>
              <a:t>What is a Claim?</a:t>
            </a:r>
          </a:p>
          <a:p>
            <a:pPr lvl="1"/>
            <a:r>
              <a:rPr lang="en-US" sz="1800" dirty="0"/>
              <a:t>A guided tour that follows the claims process </a:t>
            </a:r>
            <a:r>
              <a:rPr lang="en-US" sz="1866" dirty="0"/>
              <a:t>	</a:t>
            </a:r>
          </a:p>
          <a:p>
            <a:pPr lvl="1"/>
            <a:r>
              <a:rPr lang="en-US" sz="1866" dirty="0"/>
              <a:t>What is BlueCard?</a:t>
            </a:r>
          </a:p>
          <a:p>
            <a:pPr lvl="1"/>
            <a:r>
              <a:rPr lang="en-US" sz="1866" dirty="0"/>
              <a:t>What is FEP?	</a:t>
            </a:r>
          </a:p>
          <a:p>
            <a:pPr lvl="1"/>
            <a:r>
              <a:rPr lang="en-US" sz="1866" dirty="0"/>
              <a:t>Question and Answer Session</a:t>
            </a:r>
            <a:endParaRPr lang="en-US" sz="2400" dirty="0"/>
          </a:p>
          <a:p>
            <a:pPr marL="0" indent="0">
              <a:buNone/>
            </a:pPr>
            <a:endParaRPr lang="en-US" sz="2400" dirty="0"/>
          </a:p>
          <a:p>
            <a:pPr marL="0" indent="0">
              <a:buNone/>
            </a:pPr>
            <a:endParaRPr lang="en-US" sz="2400" dirty="0"/>
          </a:p>
          <a:p>
            <a:pPr marL="0" indent="0">
              <a:buNone/>
            </a:pPr>
            <a:endParaRPr lang="en-US" sz="2400" dirty="0"/>
          </a:p>
          <a:p>
            <a:pPr marL="0" indent="0">
              <a:buNone/>
            </a:pPr>
            <a:endParaRPr lang="en-US" sz="2400" dirty="0"/>
          </a:p>
          <a:p>
            <a:pPr marL="0" indent="0">
              <a:buNone/>
            </a:pPr>
            <a:endParaRPr lang="en-US" sz="2400" dirty="0"/>
          </a:p>
          <a:p>
            <a:pPr marL="0" indent="0">
              <a:buNone/>
            </a:pPr>
            <a:endParaRPr lang="en-US" sz="2400" dirty="0"/>
          </a:p>
          <a:p>
            <a:pPr marL="0" indent="0">
              <a:buNone/>
            </a:pPr>
            <a:endParaRPr lang="en-US" sz="2400" dirty="0"/>
          </a:p>
        </p:txBody>
      </p:sp>
    </p:spTree>
    <p:extLst>
      <p:ext uri="{BB962C8B-B14F-4D97-AF65-F5344CB8AC3E}">
        <p14:creationId xmlns:p14="http://schemas.microsoft.com/office/powerpoint/2010/main" val="2934098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2" end="2"/>
                                            </p:txEl>
                                          </p:spTgt>
                                        </p:tgtEl>
                                        <p:attrNameLst>
                                          <p:attrName>style.visibility</p:attrName>
                                        </p:attrNameLst>
                                      </p:cBhvr>
                                      <p:to>
                                        <p:strVal val="visible"/>
                                      </p:to>
                                    </p:set>
                                    <p:animEffect transition="in" filter="fade">
                                      <p:cBhvr>
                                        <p:cTn id="7" dur="500"/>
                                        <p:tgtEl>
                                          <p:spTgt spid="9">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xEl>
                                              <p:pRg st="3" end="3"/>
                                            </p:txEl>
                                          </p:spTgt>
                                        </p:tgtEl>
                                        <p:attrNameLst>
                                          <p:attrName>style.visibility</p:attrName>
                                        </p:attrNameLst>
                                      </p:cBhvr>
                                      <p:to>
                                        <p:strVal val="visible"/>
                                      </p:to>
                                    </p:set>
                                    <p:animEffect transition="in" filter="fade">
                                      <p:cBhvr>
                                        <p:cTn id="12" dur="500"/>
                                        <p:tgtEl>
                                          <p:spTgt spid="9">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xEl>
                                              <p:pRg st="4" end="4"/>
                                            </p:txEl>
                                          </p:spTgt>
                                        </p:tgtEl>
                                        <p:attrNameLst>
                                          <p:attrName>style.visibility</p:attrName>
                                        </p:attrNameLst>
                                      </p:cBhvr>
                                      <p:to>
                                        <p:strVal val="visible"/>
                                      </p:to>
                                    </p:set>
                                    <p:animEffect transition="in" filter="fade">
                                      <p:cBhvr>
                                        <p:cTn id="17" dur="500"/>
                                        <p:tgtEl>
                                          <p:spTgt spid="9">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
                                            <p:txEl>
                                              <p:pRg st="5" end="5"/>
                                            </p:txEl>
                                          </p:spTgt>
                                        </p:tgtEl>
                                        <p:attrNameLst>
                                          <p:attrName>style.visibility</p:attrName>
                                        </p:attrNameLst>
                                      </p:cBhvr>
                                      <p:to>
                                        <p:strVal val="visible"/>
                                      </p:to>
                                    </p:set>
                                    <p:animEffect transition="in" filter="fade">
                                      <p:cBhvr>
                                        <p:cTn id="22" dur="500"/>
                                        <p:tgtEl>
                                          <p:spTgt spid="9">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9">
                                            <p:txEl>
                                              <p:pRg st="6" end="6"/>
                                            </p:txEl>
                                          </p:spTgt>
                                        </p:tgtEl>
                                        <p:attrNameLst>
                                          <p:attrName>style.visibility</p:attrName>
                                        </p:attrNameLst>
                                      </p:cBhvr>
                                      <p:to>
                                        <p:strVal val="visible"/>
                                      </p:to>
                                    </p:set>
                                    <p:animEffect transition="in" filter="fade">
                                      <p:cBhvr>
                                        <p:cTn id="27" dur="500"/>
                                        <p:tgtEl>
                                          <p:spTgt spid="9">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9">
                                            <p:txEl>
                                              <p:pRg st="7" end="7"/>
                                            </p:txEl>
                                          </p:spTgt>
                                        </p:tgtEl>
                                        <p:attrNameLst>
                                          <p:attrName>style.visibility</p:attrName>
                                        </p:attrNameLst>
                                      </p:cBhvr>
                                      <p:to>
                                        <p:strVal val="visible"/>
                                      </p:to>
                                    </p:set>
                                    <p:animEffect transition="in" filter="fade">
                                      <p:cBhvr>
                                        <p:cTn id="32" dur="500"/>
                                        <p:tgtEl>
                                          <p:spTgt spid="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Onboarding Lesson Outtakes</a:t>
            </a:r>
          </a:p>
        </p:txBody>
      </p:sp>
      <p:sp>
        <p:nvSpPr>
          <p:cNvPr id="9" name="Content Placeholder 2">
            <a:extLst>
              <a:ext uri="{FF2B5EF4-FFF2-40B4-BE49-F238E27FC236}">
                <a16:creationId xmlns:a16="http://schemas.microsoft.com/office/drawing/2014/main" id="{1130242B-47B4-4C48-9BC3-C22A1A0DE3FF}"/>
              </a:ext>
            </a:extLst>
          </p:cNvPr>
          <p:cNvSpPr>
            <a:spLocks noGrp="1"/>
          </p:cNvSpPr>
          <p:nvPr>
            <p:ph idx="1"/>
          </p:nvPr>
        </p:nvSpPr>
        <p:spPr>
          <a:xfrm>
            <a:off x="3383872" y="1659386"/>
            <a:ext cx="8229600" cy="4923975"/>
          </a:xfrm>
        </p:spPr>
        <p:txBody>
          <a:bodyPr>
            <a:noAutofit/>
          </a:bodyPr>
          <a:lstStyle/>
          <a:p>
            <a:pPr marL="0" indent="0">
              <a:buNone/>
            </a:pPr>
            <a:endParaRPr lang="en-US" sz="2400" dirty="0"/>
          </a:p>
          <a:p>
            <a:pPr marL="0" indent="0">
              <a:buNone/>
            </a:pPr>
            <a:endParaRPr lang="en-US" sz="2400" dirty="0"/>
          </a:p>
          <a:p>
            <a:pPr marL="0" indent="0">
              <a:buNone/>
            </a:pPr>
            <a:r>
              <a:rPr lang="en-US" sz="2400" dirty="0"/>
              <a:t>The following slides are finished examples of how the new Onboarding lesson is structured.</a:t>
            </a:r>
          </a:p>
          <a:p>
            <a:pPr marL="0" indent="0">
              <a:buNone/>
            </a:pPr>
            <a:endParaRPr lang="en-US" sz="2400" dirty="0"/>
          </a:p>
          <a:p>
            <a:pPr marL="0" indent="0">
              <a:buNone/>
            </a:pPr>
            <a:endParaRPr lang="en-US" sz="2400" dirty="0"/>
          </a:p>
          <a:p>
            <a:pPr marL="0" indent="0">
              <a:buNone/>
            </a:pPr>
            <a:endParaRPr lang="en-US" sz="2400" dirty="0"/>
          </a:p>
          <a:p>
            <a:pPr marL="0" indent="0">
              <a:buNone/>
            </a:pPr>
            <a:endParaRPr lang="en-US" sz="2400" dirty="0"/>
          </a:p>
          <a:p>
            <a:pPr marL="0" indent="0">
              <a:buNone/>
            </a:pPr>
            <a:endParaRPr lang="en-US" sz="2400" dirty="0"/>
          </a:p>
          <a:p>
            <a:pPr marL="0" indent="0">
              <a:buNone/>
            </a:pPr>
            <a:endParaRPr lang="en-US" sz="2400" dirty="0"/>
          </a:p>
          <a:p>
            <a:pPr marL="0" indent="0">
              <a:buNone/>
            </a:pPr>
            <a:endParaRPr lang="en-US" sz="2400" dirty="0"/>
          </a:p>
        </p:txBody>
      </p:sp>
    </p:spTree>
    <p:extLst>
      <p:ext uri="{BB962C8B-B14F-4D97-AF65-F5344CB8AC3E}">
        <p14:creationId xmlns:p14="http://schemas.microsoft.com/office/powerpoint/2010/main" val="7892018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Elbow Connector 65"/>
          <p:cNvCxnSpPr/>
          <p:nvPr/>
        </p:nvCxnSpPr>
        <p:spPr>
          <a:xfrm rot="5400000">
            <a:off x="4699126" y="3261285"/>
            <a:ext cx="3477176" cy="2200275"/>
          </a:xfrm>
          <a:prstGeom prst="bentConnector3">
            <a:avLst>
              <a:gd name="adj1" fmla="val 99855"/>
            </a:avLst>
          </a:prstGeom>
          <a:ln>
            <a:tailEnd type="arrow"/>
          </a:ln>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a:xfrm>
            <a:off x="3356376" y="283665"/>
            <a:ext cx="8229600" cy="792162"/>
          </a:xfrm>
        </p:spPr>
        <p:txBody>
          <a:bodyPr>
            <a:normAutofit/>
          </a:bodyPr>
          <a:lstStyle/>
          <a:p>
            <a:r>
              <a:rPr lang="en-US" sz="4400" dirty="0"/>
              <a:t>Life Cycle of a Claim at HMSA</a:t>
            </a:r>
          </a:p>
        </p:txBody>
      </p:sp>
      <p:grpSp>
        <p:nvGrpSpPr>
          <p:cNvPr id="29" name="Group 28"/>
          <p:cNvGrpSpPr/>
          <p:nvPr/>
        </p:nvGrpSpPr>
        <p:grpSpPr>
          <a:xfrm>
            <a:off x="6861576" y="2744677"/>
            <a:ext cx="1371600" cy="1707686"/>
            <a:chOff x="3886200" y="2435869"/>
            <a:chExt cx="1371600" cy="1707686"/>
          </a:xfrm>
        </p:grpSpPr>
        <p:pic>
          <p:nvPicPr>
            <p:cNvPr id="18" name="Pictur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86200" y="2771955"/>
              <a:ext cx="1371600" cy="1371600"/>
            </a:xfrm>
            <a:prstGeom prst="rect">
              <a:avLst/>
            </a:prstGeom>
          </p:spPr>
        </p:pic>
        <p:sp>
          <p:nvSpPr>
            <p:cNvPr id="23" name="TextBox 22"/>
            <p:cNvSpPr txBox="1"/>
            <p:nvPr/>
          </p:nvSpPr>
          <p:spPr>
            <a:xfrm>
              <a:off x="4114800" y="2435869"/>
              <a:ext cx="914400"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C0504D"/>
                  </a:solidFill>
                  <a:effectLst/>
                  <a:uLnTx/>
                  <a:uFillTx/>
                  <a:latin typeface="Univers-Light-Normal"/>
                  <a:ea typeface="+mn-ea"/>
                  <a:cs typeface="+mn-cs"/>
                </a:rPr>
                <a:t>QNXT</a:t>
              </a:r>
            </a:p>
          </p:txBody>
        </p:sp>
      </p:grpSp>
      <p:grpSp>
        <p:nvGrpSpPr>
          <p:cNvPr id="44" name="Group 43"/>
          <p:cNvGrpSpPr/>
          <p:nvPr/>
        </p:nvGrpSpPr>
        <p:grpSpPr>
          <a:xfrm>
            <a:off x="6966352" y="1219470"/>
            <a:ext cx="1143000" cy="1191399"/>
            <a:chOff x="3990975" y="953869"/>
            <a:chExt cx="1143000" cy="1191399"/>
          </a:xfrm>
        </p:grpSpPr>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05275" y="953869"/>
              <a:ext cx="914400" cy="914400"/>
            </a:xfrm>
            <a:prstGeom prst="rect">
              <a:avLst/>
            </a:prstGeom>
          </p:spPr>
        </p:pic>
        <p:sp>
          <p:nvSpPr>
            <p:cNvPr id="42" name="TextBox 41"/>
            <p:cNvSpPr txBox="1"/>
            <p:nvPr/>
          </p:nvSpPr>
          <p:spPr>
            <a:xfrm>
              <a:off x="3990975" y="1868269"/>
              <a:ext cx="1143000"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C0504D"/>
                  </a:solidFill>
                  <a:effectLst/>
                  <a:uLnTx/>
                  <a:uFillTx/>
                  <a:latin typeface="Univers-Light-Normal"/>
                  <a:ea typeface="+mn-ea"/>
                  <a:cs typeface="+mn-cs"/>
                </a:rPr>
                <a:t>Medical Visit</a:t>
              </a:r>
            </a:p>
          </p:txBody>
        </p:sp>
      </p:grpSp>
      <p:grpSp>
        <p:nvGrpSpPr>
          <p:cNvPr id="1046" name="Group 1045"/>
          <p:cNvGrpSpPr/>
          <p:nvPr/>
        </p:nvGrpSpPr>
        <p:grpSpPr>
          <a:xfrm>
            <a:off x="8461776" y="1528009"/>
            <a:ext cx="3067050" cy="1158539"/>
            <a:chOff x="5486400" y="1219200"/>
            <a:chExt cx="3067050" cy="1158539"/>
          </a:xfrm>
        </p:grpSpPr>
        <p:grpSp>
          <p:nvGrpSpPr>
            <p:cNvPr id="28" name="Group 27"/>
            <p:cNvGrpSpPr/>
            <p:nvPr/>
          </p:nvGrpSpPr>
          <p:grpSpPr>
            <a:xfrm>
              <a:off x="6686550" y="1219200"/>
              <a:ext cx="1866900" cy="1158539"/>
              <a:chOff x="6229350" y="1338353"/>
              <a:chExt cx="1866900" cy="1158539"/>
            </a:xfrm>
          </p:grpSpPr>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77000" y="1338353"/>
                <a:ext cx="685800" cy="685800"/>
              </a:xfrm>
              <a:prstGeom prst="rect">
                <a:avLst/>
              </a:prstGeom>
            </p:spPr>
          </p:pic>
          <p:pic>
            <p:nvPicPr>
              <p:cNvPr id="16" name="Picture 1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62800" y="1371600"/>
                <a:ext cx="685800" cy="685800"/>
              </a:xfrm>
              <a:prstGeom prst="rect">
                <a:avLst/>
              </a:prstGeom>
            </p:spPr>
          </p:pic>
          <p:sp>
            <p:nvSpPr>
              <p:cNvPr id="27" name="TextBox 26"/>
              <p:cNvSpPr txBox="1"/>
              <p:nvPr/>
            </p:nvSpPr>
            <p:spPr>
              <a:xfrm>
                <a:off x="6229350" y="2035227"/>
                <a:ext cx="1866900"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C0504D"/>
                    </a:solidFill>
                    <a:effectLst/>
                    <a:uLnTx/>
                    <a:uFillTx/>
                    <a:latin typeface="Univers-Light-Normal"/>
                    <a:ea typeface="+mn-ea"/>
                    <a:cs typeface="+mn-cs"/>
                  </a:rPr>
                  <a:t>Hardcopy Claims received and scanned in Mailroom</a:t>
                </a:r>
              </a:p>
            </p:txBody>
          </p:sp>
        </p:grpSp>
        <p:cxnSp>
          <p:nvCxnSpPr>
            <p:cNvPr id="55" name="Straight Arrow Connector 54"/>
            <p:cNvCxnSpPr/>
            <p:nvPr/>
          </p:nvCxnSpPr>
          <p:spPr>
            <a:xfrm>
              <a:off x="5486400" y="1595347"/>
              <a:ext cx="1323975" cy="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grpSp>
      <p:grpSp>
        <p:nvGrpSpPr>
          <p:cNvPr id="1047" name="Group 1046"/>
          <p:cNvGrpSpPr/>
          <p:nvPr/>
        </p:nvGrpSpPr>
        <p:grpSpPr>
          <a:xfrm>
            <a:off x="9909576" y="2871213"/>
            <a:ext cx="1409700" cy="1426564"/>
            <a:chOff x="6934200" y="2562405"/>
            <a:chExt cx="1409700" cy="1426564"/>
          </a:xfrm>
        </p:grpSpPr>
        <p:grpSp>
          <p:nvGrpSpPr>
            <p:cNvPr id="31" name="Group 30"/>
            <p:cNvGrpSpPr/>
            <p:nvPr/>
          </p:nvGrpSpPr>
          <p:grpSpPr>
            <a:xfrm>
              <a:off x="6934200" y="2976039"/>
              <a:ext cx="1409700" cy="1012930"/>
              <a:chOff x="6934200" y="2976039"/>
              <a:chExt cx="1409700" cy="1012930"/>
            </a:xfrm>
          </p:grpSpPr>
          <p:grpSp>
            <p:nvGrpSpPr>
              <p:cNvPr id="21" name="Group 20"/>
              <p:cNvGrpSpPr/>
              <p:nvPr/>
            </p:nvGrpSpPr>
            <p:grpSpPr>
              <a:xfrm>
                <a:off x="6934200" y="2976039"/>
                <a:ext cx="1409700" cy="735931"/>
                <a:chOff x="6648914" y="3695086"/>
                <a:chExt cx="1409700" cy="735931"/>
              </a:xfrm>
            </p:grpSpPr>
            <p:pic>
              <p:nvPicPr>
                <p:cNvPr id="17" name="Picture 1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648914" y="3745217"/>
                  <a:ext cx="685800" cy="685800"/>
                </a:xfrm>
                <a:prstGeom prst="rect">
                  <a:avLst/>
                </a:prstGeom>
              </p:spPr>
            </p:pic>
            <p:pic>
              <p:nvPicPr>
                <p:cNvPr id="20" name="Picture 1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25918" y="3695086"/>
                  <a:ext cx="732696" cy="732696"/>
                </a:xfrm>
                <a:prstGeom prst="rect">
                  <a:avLst/>
                </a:prstGeom>
              </p:spPr>
            </p:pic>
          </p:grpSp>
          <p:sp>
            <p:nvSpPr>
              <p:cNvPr id="30" name="TextBox 29"/>
              <p:cNvSpPr txBox="1"/>
              <p:nvPr/>
            </p:nvSpPr>
            <p:spPr>
              <a:xfrm>
                <a:off x="7000875" y="3711970"/>
                <a:ext cx="1238250"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C0504D"/>
                    </a:solidFill>
                    <a:effectLst/>
                    <a:uLnTx/>
                    <a:uFillTx/>
                    <a:latin typeface="Univers-Light-Normal"/>
                    <a:ea typeface="+mn-ea"/>
                    <a:cs typeface="+mn-cs"/>
                  </a:rPr>
                  <a:t>Data Entry</a:t>
                </a:r>
              </a:p>
            </p:txBody>
          </p:sp>
        </p:grpSp>
        <p:cxnSp>
          <p:nvCxnSpPr>
            <p:cNvPr id="60" name="Straight Arrow Connector 59"/>
            <p:cNvCxnSpPr/>
            <p:nvPr/>
          </p:nvCxnSpPr>
          <p:spPr>
            <a:xfrm>
              <a:off x="7658829" y="2562405"/>
              <a:ext cx="0" cy="355504"/>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grpSp>
      <p:cxnSp>
        <p:nvCxnSpPr>
          <p:cNvPr id="62" name="Straight Arrow Connector 61"/>
          <p:cNvCxnSpPr/>
          <p:nvPr/>
        </p:nvCxnSpPr>
        <p:spPr>
          <a:xfrm flipH="1">
            <a:off x="8385576" y="3705726"/>
            <a:ext cx="1371600" cy="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grpSp>
        <p:nvGrpSpPr>
          <p:cNvPr id="1051" name="Group 1050"/>
          <p:cNvGrpSpPr/>
          <p:nvPr/>
        </p:nvGrpSpPr>
        <p:grpSpPr>
          <a:xfrm>
            <a:off x="4330396" y="3984688"/>
            <a:ext cx="3794292" cy="1798173"/>
            <a:chOff x="1762125" y="3675879"/>
            <a:chExt cx="3193082" cy="1798173"/>
          </a:xfrm>
        </p:grpSpPr>
        <p:sp>
          <p:nvSpPr>
            <p:cNvPr id="39" name="TextBox 38"/>
            <p:cNvSpPr txBox="1"/>
            <p:nvPr/>
          </p:nvSpPr>
          <p:spPr>
            <a:xfrm>
              <a:off x="1762125" y="3675879"/>
              <a:ext cx="2162175"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C0504D"/>
                  </a:solidFill>
                  <a:effectLst/>
                  <a:uLnTx/>
                  <a:uFillTx/>
                  <a:latin typeface="Univers-Light-Normal"/>
                  <a:ea typeface="+mn-ea"/>
                  <a:cs typeface="+mn-cs"/>
                </a:rPr>
                <a:t>System Processed Claims</a:t>
              </a:r>
            </a:p>
          </p:txBody>
        </p:sp>
        <p:cxnSp>
          <p:nvCxnSpPr>
            <p:cNvPr id="1029" name="Elbow Connector 1028"/>
            <p:cNvCxnSpPr>
              <a:endCxn id="19" idx="0"/>
            </p:cNvCxnSpPr>
            <p:nvPr/>
          </p:nvCxnSpPr>
          <p:spPr>
            <a:xfrm rot="10800000" flipV="1">
              <a:off x="2869230" y="4297776"/>
              <a:ext cx="2085977" cy="1176276"/>
            </a:xfrm>
            <a:prstGeom prst="bentConnector2">
              <a:avLst/>
            </a:prstGeom>
            <a:ln>
              <a:tailEnd type="arrow"/>
            </a:ln>
          </p:spPr>
          <p:style>
            <a:lnRef idx="3">
              <a:schemeClr val="accent1"/>
            </a:lnRef>
            <a:fillRef idx="0">
              <a:schemeClr val="accent1"/>
            </a:fillRef>
            <a:effectRef idx="2">
              <a:schemeClr val="accent1"/>
            </a:effectRef>
            <a:fontRef idx="minor">
              <a:schemeClr val="tx1"/>
            </a:fontRef>
          </p:style>
        </p:cxnSp>
      </p:grpSp>
      <p:cxnSp>
        <p:nvCxnSpPr>
          <p:cNvPr id="1038" name="Elbow Connector 1037"/>
          <p:cNvCxnSpPr>
            <a:stCxn id="1032" idx="2"/>
          </p:cNvCxnSpPr>
          <p:nvPr/>
        </p:nvCxnSpPr>
        <p:spPr>
          <a:xfrm rot="5400000">
            <a:off x="7901149" y="3367680"/>
            <a:ext cx="168757" cy="5295900"/>
          </a:xfrm>
          <a:prstGeom prst="bentConnector2">
            <a:avLst/>
          </a:prstGeom>
          <a:ln>
            <a:tailEnd type="arrow"/>
          </a:ln>
        </p:spPr>
        <p:style>
          <a:lnRef idx="3">
            <a:schemeClr val="accent1"/>
          </a:lnRef>
          <a:fillRef idx="0">
            <a:schemeClr val="accent1"/>
          </a:fillRef>
          <a:effectRef idx="2">
            <a:schemeClr val="accent1"/>
          </a:effectRef>
          <a:fontRef idx="minor">
            <a:schemeClr val="tx1"/>
          </a:fontRef>
        </p:style>
      </p:cxnSp>
      <p:grpSp>
        <p:nvGrpSpPr>
          <p:cNvPr id="64" name="Group 63"/>
          <p:cNvGrpSpPr/>
          <p:nvPr/>
        </p:nvGrpSpPr>
        <p:grpSpPr>
          <a:xfrm>
            <a:off x="3356376" y="1656686"/>
            <a:ext cx="3238500" cy="709522"/>
            <a:chOff x="381000" y="1347878"/>
            <a:chExt cx="3238500" cy="709522"/>
          </a:xfrm>
        </p:grpSpPr>
        <p:grpSp>
          <p:nvGrpSpPr>
            <p:cNvPr id="26" name="Group 25"/>
            <p:cNvGrpSpPr/>
            <p:nvPr/>
          </p:nvGrpSpPr>
          <p:grpSpPr>
            <a:xfrm>
              <a:off x="381000" y="1347878"/>
              <a:ext cx="1676400" cy="709522"/>
              <a:chOff x="457200" y="1347878"/>
              <a:chExt cx="1676400" cy="709522"/>
            </a:xfrm>
          </p:grpSpPr>
          <p:pic>
            <p:nvPicPr>
              <p:cNvPr id="8" name="Picture 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447800" y="1347878"/>
                <a:ext cx="685800" cy="685800"/>
              </a:xfrm>
              <a:prstGeom prst="rect">
                <a:avLst/>
              </a:prstGeom>
            </p:spPr>
          </p:pic>
          <p:sp>
            <p:nvSpPr>
              <p:cNvPr id="25" name="TextBox 24"/>
              <p:cNvSpPr txBox="1"/>
              <p:nvPr/>
            </p:nvSpPr>
            <p:spPr>
              <a:xfrm>
                <a:off x="457200" y="1411069"/>
                <a:ext cx="99060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C0504D"/>
                    </a:solidFill>
                    <a:effectLst/>
                    <a:uLnTx/>
                    <a:uFillTx/>
                    <a:latin typeface="Univers-Light-Normal"/>
                    <a:ea typeface="+mn-ea"/>
                    <a:cs typeface="+mn-cs"/>
                  </a:rPr>
                  <a:t>Electronic Claims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C0504D"/>
                    </a:solidFill>
                    <a:effectLst/>
                    <a:uLnTx/>
                    <a:uFillTx/>
                    <a:latin typeface="Univers-Light-Normal"/>
                    <a:ea typeface="+mn-ea"/>
                    <a:cs typeface="+mn-cs"/>
                  </a:rPr>
                  <a:t>Entry</a:t>
                </a:r>
              </a:p>
            </p:txBody>
          </p:sp>
        </p:grpSp>
        <p:cxnSp>
          <p:nvCxnSpPr>
            <p:cNvPr id="68" name="Straight Arrow Connector 67"/>
            <p:cNvCxnSpPr/>
            <p:nvPr/>
          </p:nvCxnSpPr>
          <p:spPr>
            <a:xfrm flipH="1">
              <a:off x="2247900" y="1595347"/>
              <a:ext cx="1371600" cy="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grpSp>
      <p:cxnSp>
        <p:nvCxnSpPr>
          <p:cNvPr id="1042" name="Elbow Connector 1041"/>
          <p:cNvCxnSpPr/>
          <p:nvPr/>
        </p:nvCxnSpPr>
        <p:spPr>
          <a:xfrm>
            <a:off x="4575576" y="2454076"/>
            <a:ext cx="2209800" cy="880902"/>
          </a:xfrm>
          <a:prstGeom prst="bentConnector3">
            <a:avLst>
              <a:gd name="adj1" fmla="val 0"/>
            </a:avLst>
          </a:prstGeom>
          <a:ln>
            <a:tailEnd type="arrow"/>
          </a:ln>
        </p:spPr>
        <p:style>
          <a:lnRef idx="3">
            <a:schemeClr val="accent1"/>
          </a:lnRef>
          <a:fillRef idx="0">
            <a:schemeClr val="accent1"/>
          </a:fillRef>
          <a:effectRef idx="2">
            <a:schemeClr val="accent1"/>
          </a:effectRef>
          <a:fontRef idx="minor">
            <a:schemeClr val="tx1"/>
          </a:fontRef>
        </p:style>
      </p:cxnSp>
      <p:grpSp>
        <p:nvGrpSpPr>
          <p:cNvPr id="74" name="Group 73"/>
          <p:cNvGrpSpPr/>
          <p:nvPr/>
        </p:nvGrpSpPr>
        <p:grpSpPr>
          <a:xfrm>
            <a:off x="7537852" y="4576008"/>
            <a:ext cx="3781425" cy="1355244"/>
            <a:chOff x="4562475" y="4267200"/>
            <a:chExt cx="3781425" cy="1355244"/>
          </a:xfrm>
        </p:grpSpPr>
        <p:grpSp>
          <p:nvGrpSpPr>
            <p:cNvPr id="1053" name="Group 1052"/>
            <p:cNvGrpSpPr/>
            <p:nvPr/>
          </p:nvGrpSpPr>
          <p:grpSpPr>
            <a:xfrm>
              <a:off x="4562475" y="4267200"/>
              <a:ext cx="3781425" cy="1355244"/>
              <a:chOff x="4562475" y="4267200"/>
              <a:chExt cx="3781425" cy="1355244"/>
            </a:xfrm>
          </p:grpSpPr>
          <p:grpSp>
            <p:nvGrpSpPr>
              <p:cNvPr id="1052" name="Group 1051"/>
              <p:cNvGrpSpPr/>
              <p:nvPr/>
            </p:nvGrpSpPr>
            <p:grpSpPr>
              <a:xfrm>
                <a:off x="4562475" y="4267200"/>
                <a:ext cx="3781425" cy="983302"/>
                <a:chOff x="4562475" y="4267200"/>
                <a:chExt cx="3781425" cy="983302"/>
              </a:xfrm>
            </p:grpSpPr>
            <p:grpSp>
              <p:nvGrpSpPr>
                <p:cNvPr id="32" name="Group 31"/>
                <p:cNvGrpSpPr/>
                <p:nvPr/>
              </p:nvGrpSpPr>
              <p:grpSpPr>
                <a:xfrm>
                  <a:off x="6934200" y="4514571"/>
                  <a:ext cx="1409700" cy="735931"/>
                  <a:chOff x="6648914" y="3695086"/>
                  <a:chExt cx="1409700" cy="735931"/>
                </a:xfrm>
              </p:grpSpPr>
              <p:pic>
                <p:nvPicPr>
                  <p:cNvPr id="33" name="Picture 3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648914" y="3745217"/>
                    <a:ext cx="685800" cy="685800"/>
                  </a:xfrm>
                  <a:prstGeom prst="rect">
                    <a:avLst/>
                  </a:prstGeom>
                </p:spPr>
              </p:pic>
              <p:pic>
                <p:nvPicPr>
                  <p:cNvPr id="34" name="Picture 3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25918" y="3695086"/>
                    <a:ext cx="732696" cy="732696"/>
                  </a:xfrm>
                  <a:prstGeom prst="rect">
                    <a:avLst/>
                  </a:prstGeom>
                </p:spPr>
              </p:pic>
            </p:grpSp>
            <p:cxnSp>
              <p:nvCxnSpPr>
                <p:cNvPr id="52" name="Elbow Connector 51"/>
                <p:cNvCxnSpPr/>
                <p:nvPr/>
              </p:nvCxnSpPr>
              <p:spPr>
                <a:xfrm>
                  <a:off x="4562475" y="4267200"/>
                  <a:ext cx="2371725" cy="640402"/>
                </a:xfrm>
                <a:prstGeom prst="bentConnector3">
                  <a:avLst>
                    <a:gd name="adj1" fmla="val 201"/>
                  </a:avLst>
                </a:prstGeom>
                <a:ln>
                  <a:tailEnd type="arrow"/>
                </a:ln>
              </p:spPr>
              <p:style>
                <a:lnRef idx="3">
                  <a:schemeClr val="accent1"/>
                </a:lnRef>
                <a:fillRef idx="0">
                  <a:schemeClr val="accent1"/>
                </a:fillRef>
                <a:effectRef idx="2">
                  <a:schemeClr val="accent1"/>
                </a:effectRef>
                <a:fontRef idx="minor">
                  <a:schemeClr val="tx1"/>
                </a:fontRef>
              </p:style>
            </p:cxnSp>
          </p:grpSp>
          <p:sp>
            <p:nvSpPr>
              <p:cNvPr id="1032" name="TextBox 1031"/>
              <p:cNvSpPr txBox="1"/>
              <p:nvPr/>
            </p:nvSpPr>
            <p:spPr>
              <a:xfrm>
                <a:off x="6972300" y="5345445"/>
                <a:ext cx="1371600"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C0504D"/>
                    </a:solidFill>
                    <a:effectLst/>
                    <a:uLnTx/>
                    <a:uFillTx/>
                    <a:latin typeface="Univers-Light-Normal"/>
                    <a:ea typeface="+mn-ea"/>
                    <a:cs typeface="+mn-cs"/>
                  </a:rPr>
                  <a:t>Production Staff</a:t>
                </a:r>
              </a:p>
            </p:txBody>
          </p:sp>
        </p:grpSp>
        <p:sp>
          <p:nvSpPr>
            <p:cNvPr id="73" name="TextBox 72"/>
            <p:cNvSpPr txBox="1"/>
            <p:nvPr/>
          </p:nvSpPr>
          <p:spPr>
            <a:xfrm>
              <a:off x="5029200" y="4648200"/>
              <a:ext cx="1371600"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C0504D"/>
                  </a:solidFill>
                  <a:effectLst/>
                  <a:uLnTx/>
                  <a:uFillTx/>
                  <a:latin typeface="Univers-Light-Normal"/>
                  <a:ea typeface="+mn-ea"/>
                  <a:cs typeface="+mn-cs"/>
                </a:rPr>
                <a:t>Manual Review</a:t>
              </a:r>
            </a:p>
          </p:txBody>
        </p:sp>
      </p:grpSp>
      <p:grpSp>
        <p:nvGrpSpPr>
          <p:cNvPr id="77" name="Group 76"/>
          <p:cNvGrpSpPr/>
          <p:nvPr/>
        </p:nvGrpSpPr>
        <p:grpSpPr>
          <a:xfrm>
            <a:off x="3584976" y="3106378"/>
            <a:ext cx="1219200" cy="457380"/>
            <a:chOff x="609600" y="2797570"/>
            <a:chExt cx="1219200" cy="457380"/>
          </a:xfrm>
        </p:grpSpPr>
        <p:pic>
          <p:nvPicPr>
            <p:cNvPr id="75" name="Picture 74"/>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371600" y="2797570"/>
              <a:ext cx="457200" cy="457200"/>
            </a:xfrm>
            <a:prstGeom prst="rect">
              <a:avLst/>
            </a:prstGeom>
          </p:spPr>
        </p:pic>
        <p:sp>
          <p:nvSpPr>
            <p:cNvPr id="76" name="TextBox 75"/>
            <p:cNvSpPr txBox="1"/>
            <p:nvPr/>
          </p:nvSpPr>
          <p:spPr>
            <a:xfrm>
              <a:off x="609600" y="2824063"/>
              <a:ext cx="838200"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C0504D"/>
                  </a:solidFill>
                  <a:effectLst/>
                  <a:uLnTx/>
                  <a:uFillTx/>
                  <a:latin typeface="Univers-Light-Normal"/>
                  <a:ea typeface="+mn-ea"/>
                  <a:cs typeface="+mn-cs"/>
                </a:rPr>
                <a:t>837 Database</a:t>
              </a:r>
            </a:p>
          </p:txBody>
        </p:sp>
      </p:grpSp>
      <p:grpSp>
        <p:nvGrpSpPr>
          <p:cNvPr id="87" name="Group 86"/>
          <p:cNvGrpSpPr/>
          <p:nvPr/>
        </p:nvGrpSpPr>
        <p:grpSpPr>
          <a:xfrm>
            <a:off x="3356376" y="5474052"/>
            <a:ext cx="1733550" cy="1100284"/>
            <a:chOff x="381000" y="5165244"/>
            <a:chExt cx="1733550" cy="1100284"/>
          </a:xfrm>
        </p:grpSpPr>
        <p:pic>
          <p:nvPicPr>
            <p:cNvPr id="19" name="Picture 18"/>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304925" y="5165244"/>
              <a:ext cx="685800" cy="685800"/>
            </a:xfrm>
            <a:prstGeom prst="rect">
              <a:avLst/>
            </a:prstGeom>
          </p:spPr>
        </p:pic>
        <p:sp>
          <p:nvSpPr>
            <p:cNvPr id="81" name="TextBox 80"/>
            <p:cNvSpPr txBox="1"/>
            <p:nvPr/>
          </p:nvSpPr>
          <p:spPr>
            <a:xfrm>
              <a:off x="1276350" y="5988529"/>
              <a:ext cx="838200"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C0504D"/>
                  </a:solidFill>
                  <a:effectLst/>
                  <a:uLnTx/>
                  <a:uFillTx/>
                  <a:latin typeface="Univers-Light-Normal"/>
                  <a:ea typeface="+mn-ea"/>
                  <a:cs typeface="+mn-cs"/>
                </a:rPr>
                <a:t>Payment</a:t>
              </a:r>
            </a:p>
          </p:txBody>
        </p:sp>
        <p:sp>
          <p:nvSpPr>
            <p:cNvPr id="78" name="TextBox 77"/>
            <p:cNvSpPr txBox="1"/>
            <p:nvPr/>
          </p:nvSpPr>
          <p:spPr>
            <a:xfrm>
              <a:off x="381000" y="6003918"/>
              <a:ext cx="914401"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C0504D"/>
                  </a:solidFill>
                  <a:effectLst/>
                  <a:uLnTx/>
                  <a:uFillTx/>
                  <a:latin typeface="Univers-Light-Normal"/>
                  <a:ea typeface="+mn-ea"/>
                  <a:cs typeface="+mn-cs"/>
                </a:rPr>
                <a:t>RTM/RTP</a:t>
              </a:r>
            </a:p>
          </p:txBody>
        </p:sp>
        <p:pic>
          <p:nvPicPr>
            <p:cNvPr id="79" name="Picture 78"/>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533400" y="5279543"/>
              <a:ext cx="685800" cy="685800"/>
            </a:xfrm>
            <a:prstGeom prst="rect">
              <a:avLst/>
            </a:prstGeom>
            <a:scene3d>
              <a:camera prst="orthographicFront">
                <a:rot lat="0" lon="10799999" rev="0"/>
              </a:camera>
              <a:lightRig rig="threePt" dir="t"/>
            </a:scene3d>
          </p:spPr>
        </p:pic>
      </p:grpSp>
      <p:grpSp>
        <p:nvGrpSpPr>
          <p:cNvPr id="3" name="Group 2">
            <a:extLst>
              <a:ext uri="{FF2B5EF4-FFF2-40B4-BE49-F238E27FC236}">
                <a16:creationId xmlns:a16="http://schemas.microsoft.com/office/drawing/2014/main" id="{8C63A71B-B936-478E-A6F3-B604D034DEAA}"/>
              </a:ext>
            </a:extLst>
          </p:cNvPr>
          <p:cNvGrpSpPr/>
          <p:nvPr/>
        </p:nvGrpSpPr>
        <p:grpSpPr>
          <a:xfrm>
            <a:off x="8871351" y="3477126"/>
            <a:ext cx="838200" cy="906366"/>
            <a:chOff x="5895975" y="3168318"/>
            <a:chExt cx="838200" cy="906366"/>
          </a:xfrm>
        </p:grpSpPr>
        <p:pic>
          <p:nvPicPr>
            <p:cNvPr id="54" name="Picture 53">
              <a:extLst>
                <a:ext uri="{FF2B5EF4-FFF2-40B4-BE49-F238E27FC236}">
                  <a16:creationId xmlns:a16="http://schemas.microsoft.com/office/drawing/2014/main" id="{5405C5D5-75E7-45C1-BFA3-5E2BF94DD08F}"/>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947176" y="3168318"/>
              <a:ext cx="457200" cy="457200"/>
            </a:xfrm>
            <a:prstGeom prst="rect">
              <a:avLst/>
            </a:prstGeom>
          </p:spPr>
        </p:pic>
        <p:sp>
          <p:nvSpPr>
            <p:cNvPr id="56" name="TextBox 55">
              <a:extLst>
                <a:ext uri="{FF2B5EF4-FFF2-40B4-BE49-F238E27FC236}">
                  <a16:creationId xmlns:a16="http://schemas.microsoft.com/office/drawing/2014/main" id="{82D5A198-D60D-4872-8E09-CDF5CA23633E}"/>
                </a:ext>
              </a:extLst>
            </p:cNvPr>
            <p:cNvSpPr txBox="1"/>
            <p:nvPr/>
          </p:nvSpPr>
          <p:spPr>
            <a:xfrm>
              <a:off x="5895975" y="3643797"/>
              <a:ext cx="838200"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C0504D"/>
                  </a:solidFill>
                  <a:effectLst/>
                  <a:uLnTx/>
                  <a:uFillTx/>
                  <a:latin typeface="Univers-Light-Normal"/>
                  <a:ea typeface="+mn-ea"/>
                  <a:cs typeface="+mn-cs"/>
                </a:rPr>
                <a:t>837 Database</a:t>
              </a:r>
            </a:p>
          </p:txBody>
        </p:sp>
      </p:grpSp>
    </p:spTree>
    <p:extLst>
      <p:ext uri="{BB962C8B-B14F-4D97-AF65-F5344CB8AC3E}">
        <p14:creationId xmlns:p14="http://schemas.microsoft.com/office/powerpoint/2010/main" val="2563413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7"/>
                                        </p:tgtEl>
                                        <p:attrNameLst>
                                          <p:attrName>style.visibility</p:attrName>
                                        </p:attrNameLst>
                                      </p:cBhvr>
                                      <p:to>
                                        <p:strVal val="visible"/>
                                      </p:to>
                                    </p:set>
                                    <p:animEffect transition="in" filter="fade">
                                      <p:cBhvr>
                                        <p:cTn id="12" dur="500"/>
                                        <p:tgtEl>
                                          <p:spTgt spid="8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fade">
                                      <p:cBhvr>
                                        <p:cTn id="17" dur="500"/>
                                        <p:tgtEl>
                                          <p:spTgt spid="66"/>
                                        </p:tgtEl>
                                      </p:cBhvr>
                                    </p:animEffect>
                                  </p:childTnLst>
                                  <p:subTnLst>
                                    <p:set>
                                      <p:cBhvr override="childStyle">
                                        <p:cTn dur="1" fill="hold" display="0" masterRel="nextClick" afterEffect="1"/>
                                        <p:tgtEl>
                                          <p:spTgt spid="66"/>
                                        </p:tgtEl>
                                        <p:attrNameLst>
                                          <p:attrName>style.visibility</p:attrName>
                                        </p:attrNameLst>
                                      </p:cBhvr>
                                      <p:to>
                                        <p:strVal val="hidden"/>
                                      </p:to>
                                    </p:set>
                                  </p:sub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4"/>
                                        </p:tgtEl>
                                        <p:attrNameLst>
                                          <p:attrName>style.visibility</p:attrName>
                                        </p:attrNameLst>
                                      </p:cBhvr>
                                      <p:to>
                                        <p:strVal val="visible"/>
                                      </p:to>
                                    </p:set>
                                    <p:animEffect transition="in" filter="fade">
                                      <p:cBhvr>
                                        <p:cTn id="22" dur="500"/>
                                        <p:tgtEl>
                                          <p:spTgt spid="6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46"/>
                                        </p:tgtEl>
                                        <p:attrNameLst>
                                          <p:attrName>style.visibility</p:attrName>
                                        </p:attrNameLst>
                                      </p:cBhvr>
                                      <p:to>
                                        <p:strVal val="visible"/>
                                      </p:to>
                                    </p:set>
                                    <p:animEffect transition="in" filter="fade">
                                      <p:cBhvr>
                                        <p:cTn id="27" dur="500"/>
                                        <p:tgtEl>
                                          <p:spTgt spid="104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047"/>
                                        </p:tgtEl>
                                        <p:attrNameLst>
                                          <p:attrName>style.visibility</p:attrName>
                                        </p:attrNameLst>
                                      </p:cBhvr>
                                      <p:to>
                                        <p:strVal val="visible"/>
                                      </p:to>
                                    </p:set>
                                    <p:animEffect transition="in" filter="fade">
                                      <p:cBhvr>
                                        <p:cTn id="32" dur="500"/>
                                        <p:tgtEl>
                                          <p:spTgt spid="1047"/>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62"/>
                                        </p:tgtEl>
                                        <p:attrNameLst>
                                          <p:attrName>style.visibility</p:attrName>
                                        </p:attrNameLst>
                                      </p:cBhvr>
                                      <p:to>
                                        <p:strVal val="visible"/>
                                      </p:to>
                                    </p:set>
                                    <p:animEffect transition="in" filter="fade">
                                      <p:cBhvr>
                                        <p:cTn id="37" dur="500"/>
                                        <p:tgtEl>
                                          <p:spTgt spid="62"/>
                                        </p:tgtEl>
                                      </p:cBhvr>
                                    </p:animEffect>
                                  </p:childTnLst>
                                </p:cTn>
                              </p:par>
                              <p:par>
                                <p:cTn id="38" presetID="10" presetClass="entr" presetSubtype="0" fill="hold" nodeType="with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fade">
                                      <p:cBhvr>
                                        <p:cTn id="40" dur="500"/>
                                        <p:tgtEl>
                                          <p:spTgt spid="3"/>
                                        </p:tgtEl>
                                      </p:cBhvr>
                                    </p:animEffect>
                                  </p:childTnLst>
                                </p:cTn>
                              </p:par>
                              <p:par>
                                <p:cTn id="41" presetID="10" presetClass="entr" presetSubtype="0" fill="hold" nodeType="withEffect">
                                  <p:stCondLst>
                                    <p:cond delay="0"/>
                                  </p:stCondLst>
                                  <p:childTnLst>
                                    <p:set>
                                      <p:cBhvr>
                                        <p:cTn id="42" dur="1" fill="hold">
                                          <p:stCondLst>
                                            <p:cond delay="0"/>
                                          </p:stCondLst>
                                        </p:cTn>
                                        <p:tgtEl>
                                          <p:spTgt spid="1042"/>
                                        </p:tgtEl>
                                        <p:attrNameLst>
                                          <p:attrName>style.visibility</p:attrName>
                                        </p:attrNameLst>
                                      </p:cBhvr>
                                      <p:to>
                                        <p:strVal val="visible"/>
                                      </p:to>
                                    </p:set>
                                    <p:animEffect transition="in" filter="fade">
                                      <p:cBhvr>
                                        <p:cTn id="43" dur="500"/>
                                        <p:tgtEl>
                                          <p:spTgt spid="1042"/>
                                        </p:tgtEl>
                                      </p:cBhvr>
                                    </p:animEffect>
                                  </p:childTnLst>
                                </p:cTn>
                              </p:par>
                              <p:par>
                                <p:cTn id="44" presetID="10" presetClass="entr" presetSubtype="0" fill="hold" nodeType="withEffect">
                                  <p:stCondLst>
                                    <p:cond delay="0"/>
                                  </p:stCondLst>
                                  <p:childTnLst>
                                    <p:set>
                                      <p:cBhvr>
                                        <p:cTn id="45" dur="1" fill="hold">
                                          <p:stCondLst>
                                            <p:cond delay="0"/>
                                          </p:stCondLst>
                                        </p:cTn>
                                        <p:tgtEl>
                                          <p:spTgt spid="77"/>
                                        </p:tgtEl>
                                        <p:attrNameLst>
                                          <p:attrName>style.visibility</p:attrName>
                                        </p:attrNameLst>
                                      </p:cBhvr>
                                      <p:to>
                                        <p:strVal val="visible"/>
                                      </p:to>
                                    </p:set>
                                    <p:animEffect transition="in" filter="fade">
                                      <p:cBhvr>
                                        <p:cTn id="46" dur="500"/>
                                        <p:tgtEl>
                                          <p:spTgt spid="77"/>
                                        </p:tgtEl>
                                      </p:cBhvr>
                                    </p:animEffect>
                                  </p:childTnLst>
                                </p:cTn>
                              </p:par>
                              <p:par>
                                <p:cTn id="47" presetID="10" presetClass="entr" presetSubtype="0" fill="hold" nodeType="with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fade">
                                      <p:cBhvr>
                                        <p:cTn id="49" dur="500"/>
                                        <p:tgtEl>
                                          <p:spTgt spid="29"/>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1051"/>
                                        </p:tgtEl>
                                        <p:attrNameLst>
                                          <p:attrName>style.visibility</p:attrName>
                                        </p:attrNameLst>
                                      </p:cBhvr>
                                      <p:to>
                                        <p:strVal val="visible"/>
                                      </p:to>
                                    </p:set>
                                    <p:animEffect transition="in" filter="fade">
                                      <p:cBhvr>
                                        <p:cTn id="54" dur="500"/>
                                        <p:tgtEl>
                                          <p:spTgt spid="1051"/>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nodeType="clickEffect">
                                  <p:stCondLst>
                                    <p:cond delay="0"/>
                                  </p:stCondLst>
                                  <p:childTnLst>
                                    <p:set>
                                      <p:cBhvr>
                                        <p:cTn id="58" dur="1" fill="hold">
                                          <p:stCondLst>
                                            <p:cond delay="0"/>
                                          </p:stCondLst>
                                        </p:cTn>
                                        <p:tgtEl>
                                          <p:spTgt spid="74"/>
                                        </p:tgtEl>
                                        <p:attrNameLst>
                                          <p:attrName>style.visibility</p:attrName>
                                        </p:attrNameLst>
                                      </p:cBhvr>
                                      <p:to>
                                        <p:strVal val="visible"/>
                                      </p:to>
                                    </p:set>
                                    <p:animEffect transition="in" filter="fade">
                                      <p:cBhvr>
                                        <p:cTn id="59" dur="500"/>
                                        <p:tgtEl>
                                          <p:spTgt spid="74"/>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nodeType="clickEffect">
                                  <p:stCondLst>
                                    <p:cond delay="0"/>
                                  </p:stCondLst>
                                  <p:childTnLst>
                                    <p:set>
                                      <p:cBhvr>
                                        <p:cTn id="63" dur="1" fill="hold">
                                          <p:stCondLst>
                                            <p:cond delay="0"/>
                                          </p:stCondLst>
                                        </p:cTn>
                                        <p:tgtEl>
                                          <p:spTgt spid="1038"/>
                                        </p:tgtEl>
                                        <p:attrNameLst>
                                          <p:attrName>style.visibility</p:attrName>
                                        </p:attrNameLst>
                                      </p:cBhvr>
                                      <p:to>
                                        <p:strVal val="visible"/>
                                      </p:to>
                                    </p:set>
                                    <p:animEffect transition="in" filter="fade">
                                      <p:cBhvr>
                                        <p:cTn id="64" dur="500"/>
                                        <p:tgtEl>
                                          <p:spTgt spid="10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latin typeface="Univers LT Std 55" panose="020B0603020202020204" pitchFamily="34" charset="0"/>
              </a:rPr>
              <a:t>BlueCard Program</a:t>
            </a:r>
          </a:p>
        </p:txBody>
      </p:sp>
      <p:sp>
        <p:nvSpPr>
          <p:cNvPr id="3" name="Content Placeholder 2"/>
          <p:cNvSpPr>
            <a:spLocks noGrp="1"/>
          </p:cNvSpPr>
          <p:nvPr>
            <p:ph idx="1"/>
          </p:nvPr>
        </p:nvSpPr>
        <p:spPr/>
        <p:txBody>
          <a:bodyPr>
            <a:normAutofit/>
          </a:bodyPr>
          <a:lstStyle/>
          <a:p>
            <a:pPr marL="0" indent="0">
              <a:buNone/>
            </a:pPr>
            <a:r>
              <a:rPr lang="en-US" sz="2400" dirty="0" err="1">
                <a:latin typeface="+mn-lt"/>
              </a:rPr>
              <a:t>BlueCare</a:t>
            </a:r>
            <a:r>
              <a:rPr lang="en-US" sz="2400" dirty="0">
                <a:latin typeface="+mn-lt"/>
              </a:rPr>
              <a:t> enables:</a:t>
            </a:r>
          </a:p>
          <a:p>
            <a:pPr marL="0" indent="0">
              <a:buNone/>
            </a:pPr>
            <a:endParaRPr lang="en-US" sz="2400" dirty="0">
              <a:latin typeface="+mn-lt"/>
            </a:endParaRPr>
          </a:p>
          <a:p>
            <a:r>
              <a:rPr lang="en-US" sz="2400" dirty="0">
                <a:latin typeface="+mn-lt"/>
              </a:rPr>
              <a:t>Members to obtain healthcare services while in another Plan’s service area</a:t>
            </a:r>
          </a:p>
          <a:p>
            <a:pPr marL="0" indent="0">
              <a:buNone/>
            </a:pPr>
            <a:r>
              <a:rPr lang="en-US" sz="2400" dirty="0">
                <a:latin typeface="+mn-lt"/>
              </a:rPr>
              <a:t> </a:t>
            </a:r>
          </a:p>
          <a:p>
            <a:r>
              <a:rPr lang="en-US" sz="2400" dirty="0">
                <a:latin typeface="+mn-lt"/>
              </a:rPr>
              <a:t>Receive the same benefits they would get at home.</a:t>
            </a:r>
          </a:p>
          <a:p>
            <a:endParaRPr lang="en-US" sz="2400" dirty="0">
              <a:latin typeface="+mn-lt"/>
            </a:endParaRPr>
          </a:p>
          <a:p>
            <a:r>
              <a:rPr lang="en-US" sz="2400" dirty="0">
                <a:latin typeface="+mn-lt"/>
              </a:rPr>
              <a:t>One source for claims submission, payment, adjustment and issue resolution</a:t>
            </a:r>
          </a:p>
          <a:p>
            <a:pPr marL="0" indent="0">
              <a:buNone/>
            </a:pPr>
            <a:endParaRPr lang="en-US" sz="2400" dirty="0">
              <a:latin typeface="+mn-lt"/>
            </a:endParaRPr>
          </a:p>
        </p:txBody>
      </p:sp>
    </p:spTree>
    <p:extLst>
      <p:ext uri="{BB962C8B-B14F-4D97-AF65-F5344CB8AC3E}">
        <p14:creationId xmlns:p14="http://schemas.microsoft.com/office/powerpoint/2010/main" val="2156632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Federal Employee Program</a:t>
            </a:r>
          </a:p>
        </p:txBody>
      </p:sp>
      <p:sp>
        <p:nvSpPr>
          <p:cNvPr id="9" name="Content Placeholder 2">
            <a:extLst>
              <a:ext uri="{FF2B5EF4-FFF2-40B4-BE49-F238E27FC236}">
                <a16:creationId xmlns:a16="http://schemas.microsoft.com/office/drawing/2014/main" id="{1130242B-47B4-4C48-9BC3-C22A1A0DE3FF}"/>
              </a:ext>
            </a:extLst>
          </p:cNvPr>
          <p:cNvSpPr>
            <a:spLocks noGrp="1"/>
          </p:cNvSpPr>
          <p:nvPr>
            <p:ph idx="1"/>
          </p:nvPr>
        </p:nvSpPr>
        <p:spPr>
          <a:xfrm>
            <a:off x="3383872" y="1599913"/>
            <a:ext cx="8229600" cy="4923975"/>
          </a:xfrm>
        </p:spPr>
        <p:txBody>
          <a:bodyPr>
            <a:noAutofit/>
          </a:bodyPr>
          <a:lstStyle/>
          <a:p>
            <a:pPr marL="0" indent="0">
              <a:buNone/>
            </a:pPr>
            <a:r>
              <a:rPr lang="en-US" sz="2400" dirty="0"/>
              <a:t>What is it?</a:t>
            </a:r>
          </a:p>
          <a:p>
            <a:pPr marL="0" indent="0">
              <a:buNone/>
            </a:pPr>
            <a:endParaRPr lang="en-US" sz="2400" dirty="0"/>
          </a:p>
          <a:p>
            <a:pPr marL="0" indent="0">
              <a:buNone/>
            </a:pPr>
            <a:r>
              <a:rPr lang="en-US" sz="2400" dirty="0"/>
              <a:t>A government-sponsored, health-benefits plan available to 9 million federal employees and their dependents.</a:t>
            </a:r>
          </a:p>
          <a:p>
            <a:pPr marL="0" indent="0">
              <a:buNone/>
            </a:pPr>
            <a:endParaRPr lang="en-US" sz="2400" dirty="0"/>
          </a:p>
          <a:p>
            <a:r>
              <a:rPr lang="en-US" sz="2400" dirty="0"/>
              <a:t>FEP is a nationwide program</a:t>
            </a:r>
          </a:p>
          <a:p>
            <a:r>
              <a:rPr lang="en-US" sz="2400" dirty="0"/>
              <a:t>FEP is subject to federal requirements</a:t>
            </a:r>
          </a:p>
          <a:p>
            <a:r>
              <a:rPr lang="en-US" sz="2400" dirty="0"/>
              <a:t>FEP is for civilian employees of the Federal Government.</a:t>
            </a:r>
          </a:p>
          <a:p>
            <a:pPr marL="0" indent="0">
              <a:buNone/>
            </a:pPr>
            <a:endParaRPr lang="en-US" sz="2400" dirty="0"/>
          </a:p>
          <a:p>
            <a:pPr marL="0" indent="0">
              <a:buNone/>
            </a:pPr>
            <a:r>
              <a:rPr lang="en-US" sz="2400" dirty="0"/>
              <a:t>The FEP offering is required by the Blue Cross/Blue Shield Association as a requirement of licensure.  </a:t>
            </a:r>
          </a:p>
          <a:p>
            <a:pPr marL="0" indent="0">
              <a:buNone/>
            </a:pPr>
            <a:endParaRPr lang="en-US" sz="2400" dirty="0"/>
          </a:p>
          <a:p>
            <a:pPr marL="0" indent="0">
              <a:buNone/>
            </a:pPr>
            <a:endParaRPr lang="en-US" sz="2400" dirty="0"/>
          </a:p>
          <a:p>
            <a:pPr marL="0" indent="0">
              <a:buNone/>
            </a:pPr>
            <a:endParaRPr lang="en-US" sz="2400" dirty="0"/>
          </a:p>
        </p:txBody>
      </p:sp>
    </p:spTree>
    <p:extLst>
      <p:ext uri="{BB962C8B-B14F-4D97-AF65-F5344CB8AC3E}">
        <p14:creationId xmlns:p14="http://schemas.microsoft.com/office/powerpoint/2010/main" val="2448881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2" end="2"/>
                                            </p:txEl>
                                          </p:spTgt>
                                        </p:tgtEl>
                                        <p:attrNameLst>
                                          <p:attrName>style.visibility</p:attrName>
                                        </p:attrNameLst>
                                      </p:cBhvr>
                                      <p:to>
                                        <p:strVal val="visible"/>
                                      </p:to>
                                    </p:set>
                                    <p:animEffect transition="in" filter="fade">
                                      <p:cBhvr>
                                        <p:cTn id="7" dur="500"/>
                                        <p:tgtEl>
                                          <p:spTgt spid="9">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xEl>
                                              <p:pRg st="4" end="4"/>
                                            </p:txEl>
                                          </p:spTgt>
                                        </p:tgtEl>
                                        <p:attrNameLst>
                                          <p:attrName>style.visibility</p:attrName>
                                        </p:attrNameLst>
                                      </p:cBhvr>
                                      <p:to>
                                        <p:strVal val="visible"/>
                                      </p:to>
                                    </p:set>
                                    <p:animEffect transition="in" filter="fade">
                                      <p:cBhvr>
                                        <p:cTn id="12" dur="500"/>
                                        <p:tgtEl>
                                          <p:spTgt spid="9">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xEl>
                                              <p:pRg st="5" end="5"/>
                                            </p:txEl>
                                          </p:spTgt>
                                        </p:tgtEl>
                                        <p:attrNameLst>
                                          <p:attrName>style.visibility</p:attrName>
                                        </p:attrNameLst>
                                      </p:cBhvr>
                                      <p:to>
                                        <p:strVal val="visible"/>
                                      </p:to>
                                    </p:set>
                                    <p:animEffect transition="in" filter="fade">
                                      <p:cBhvr>
                                        <p:cTn id="17" dur="500"/>
                                        <p:tgtEl>
                                          <p:spTgt spid="9">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
                                            <p:txEl>
                                              <p:pRg st="6" end="6"/>
                                            </p:txEl>
                                          </p:spTgt>
                                        </p:tgtEl>
                                        <p:attrNameLst>
                                          <p:attrName>style.visibility</p:attrName>
                                        </p:attrNameLst>
                                      </p:cBhvr>
                                      <p:to>
                                        <p:strVal val="visible"/>
                                      </p:to>
                                    </p:set>
                                    <p:animEffect transition="in" filter="fade">
                                      <p:cBhvr>
                                        <p:cTn id="22" dur="500"/>
                                        <p:tgtEl>
                                          <p:spTgt spid="9">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9">
                                            <p:txEl>
                                              <p:pRg st="8" end="8"/>
                                            </p:txEl>
                                          </p:spTgt>
                                        </p:tgtEl>
                                        <p:attrNameLst>
                                          <p:attrName>style.visibility</p:attrName>
                                        </p:attrNameLst>
                                      </p:cBhvr>
                                      <p:to>
                                        <p:strVal val="visible"/>
                                      </p:to>
                                    </p:set>
                                    <p:animEffect transition="in" filter="fade">
                                      <p:cBhvr>
                                        <p:cTn id="27" dur="500"/>
                                        <p:tgtEl>
                                          <p:spTgt spid="9">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owerpoint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5">
      <a:majorFont>
        <a:latin typeface="Univers LT Std 55"/>
        <a:ea typeface=""/>
        <a:cs typeface=""/>
      </a:majorFont>
      <a:minorFont>
        <a:latin typeface="Univers-Light-Norm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Powerpoint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2">
      <a:majorFont>
        <a:latin typeface="Univers LT Std 55"/>
        <a:ea typeface=""/>
        <a:cs typeface=""/>
      </a:majorFont>
      <a:minorFont>
        <a:latin typeface="Univers-Light-Norm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Powerpoint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4">
      <a:majorFont>
        <a:latin typeface="Univers LT Std 55"/>
        <a:ea typeface=""/>
        <a:cs typeface=""/>
      </a:majorFont>
      <a:minorFont>
        <a:latin typeface="Univers-Light-Norm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Powerpoint Presentation Template</Template>
  <TotalTime>1334</TotalTime>
  <Words>1179</Words>
  <Application>Microsoft Office PowerPoint</Application>
  <PresentationFormat>Widescreen</PresentationFormat>
  <Paragraphs>209</Paragraphs>
  <Slides>18</Slides>
  <Notes>16</Notes>
  <HiddenSlides>0</HiddenSlides>
  <MMClips>0</MMClips>
  <ScaleCrop>false</ScaleCrop>
  <HeadingPairs>
    <vt:vector size="6" baseType="variant">
      <vt:variant>
        <vt:lpstr>Fonts Used</vt:lpstr>
      </vt:variant>
      <vt:variant>
        <vt:i4>7</vt:i4>
      </vt:variant>
      <vt:variant>
        <vt:lpstr>Theme</vt:lpstr>
      </vt:variant>
      <vt:variant>
        <vt:i4>4</vt:i4>
      </vt:variant>
      <vt:variant>
        <vt:lpstr>Slide Titles</vt:lpstr>
      </vt:variant>
      <vt:variant>
        <vt:i4>18</vt:i4>
      </vt:variant>
    </vt:vector>
  </HeadingPairs>
  <TitlesOfParts>
    <vt:vector size="29" baseType="lpstr">
      <vt:lpstr>Arial</vt:lpstr>
      <vt:lpstr>Calibri</vt:lpstr>
      <vt:lpstr>Times New Roman</vt:lpstr>
      <vt:lpstr>Univers 45 Light</vt:lpstr>
      <vt:lpstr>Univers LT Std 55</vt:lpstr>
      <vt:lpstr>Univers-Light-Normal</vt:lpstr>
      <vt:lpstr>Wingdings</vt:lpstr>
      <vt:lpstr>Powerpoint Presentation Template</vt:lpstr>
      <vt:lpstr>2_Custom Design</vt:lpstr>
      <vt:lpstr>1_Powerpoint Presentation Template</vt:lpstr>
      <vt:lpstr>2_Powerpoint Presentation Template</vt:lpstr>
      <vt:lpstr>Claims Training Overview</vt:lpstr>
      <vt:lpstr>Training Goals</vt:lpstr>
      <vt:lpstr>Training Methods</vt:lpstr>
      <vt:lpstr>Employee Onboarding Training</vt:lpstr>
      <vt:lpstr>Onboarding Training Overview</vt:lpstr>
      <vt:lpstr>Onboarding Lesson Outtakes</vt:lpstr>
      <vt:lpstr>Life Cycle of a Claim at HMSA</vt:lpstr>
      <vt:lpstr>BlueCard Program</vt:lpstr>
      <vt:lpstr>Federal Employee Program</vt:lpstr>
      <vt:lpstr>Your Claims Management Team</vt:lpstr>
      <vt:lpstr>Claims Administration Functions</vt:lpstr>
      <vt:lpstr>PowerPoint Presentation</vt:lpstr>
      <vt:lpstr>Analysis</vt:lpstr>
      <vt:lpstr>Analysis</vt:lpstr>
      <vt:lpstr>Analysis</vt:lpstr>
      <vt:lpstr>Our Roles</vt:lpstr>
      <vt:lpstr>Role Collaboration</vt:lpstr>
      <vt:lpstr>Priority Processes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Federal Employee Program (FEP)</dc:title>
  <dc:creator>Jeremy Miller</dc:creator>
  <cp:lastModifiedBy>Jeremy Miller</cp:lastModifiedBy>
  <cp:revision>9</cp:revision>
  <dcterms:created xsi:type="dcterms:W3CDTF">2018-03-14T20:33:02Z</dcterms:created>
  <dcterms:modified xsi:type="dcterms:W3CDTF">2018-03-15T18:47:57Z</dcterms:modified>
</cp:coreProperties>
</file>